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304" r:id="rId2"/>
    <p:sldId id="351" r:id="rId3"/>
    <p:sldId id="388" r:id="rId4"/>
    <p:sldId id="362" r:id="rId5"/>
    <p:sldId id="387" r:id="rId6"/>
    <p:sldId id="358" r:id="rId7"/>
    <p:sldId id="282" r:id="rId8"/>
    <p:sldId id="281" r:id="rId9"/>
    <p:sldId id="261" r:id="rId10"/>
    <p:sldId id="262" r:id="rId11"/>
    <p:sldId id="284" r:id="rId12"/>
    <p:sldId id="364" r:id="rId13"/>
    <p:sldId id="381" r:id="rId14"/>
    <p:sldId id="360" r:id="rId15"/>
    <p:sldId id="378" r:id="rId16"/>
    <p:sldId id="283" r:id="rId17"/>
    <p:sldId id="265" r:id="rId18"/>
    <p:sldId id="384" r:id="rId19"/>
    <p:sldId id="348" r:id="rId20"/>
    <p:sldId id="371" r:id="rId21"/>
    <p:sldId id="267" r:id="rId22"/>
    <p:sldId id="275" r:id="rId23"/>
    <p:sldId id="374" r:id="rId24"/>
    <p:sldId id="383" r:id="rId25"/>
    <p:sldId id="379" r:id="rId26"/>
    <p:sldId id="380" r:id="rId27"/>
    <p:sldId id="294" r:id="rId28"/>
    <p:sldId id="288" r:id="rId29"/>
    <p:sldId id="296" r:id="rId30"/>
    <p:sldId id="297" r:id="rId31"/>
    <p:sldId id="298" r:id="rId32"/>
    <p:sldId id="290" r:id="rId33"/>
    <p:sldId id="271" r:id="rId34"/>
    <p:sldId id="300" r:id="rId35"/>
    <p:sldId id="385" r:id="rId36"/>
    <p:sldId id="307" r:id="rId37"/>
    <p:sldId id="308" r:id="rId38"/>
    <p:sldId id="309" r:id="rId39"/>
    <p:sldId id="310" r:id="rId40"/>
    <p:sldId id="312" r:id="rId41"/>
    <p:sldId id="313" r:id="rId42"/>
    <p:sldId id="314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86" r:id="rId52"/>
    <p:sldId id="389" r:id="rId53"/>
    <p:sldId id="303" r:id="rId54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C0C0C0"/>
    <a:srgbClr val="CC0000"/>
    <a:srgbClr val="EAEAEA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87" d="100"/>
          <a:sy n="87" d="100"/>
        </p:scale>
        <p:origin x="-9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6263C58-D9E1-444B-AC50-51686B0D04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0D39BBE-3329-42E8-AAC7-1B31145B81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40D87-6EDA-4C46-957C-566C939F87FE}" type="slidenum">
              <a:rPr lang="es-ES" smtClean="0">
                <a:latin typeface="Arial" charset="0"/>
              </a:rPr>
              <a:pPr/>
              <a:t>4</a:t>
            </a:fld>
            <a:endParaRPr lang="es-E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CFE0E-533D-43FB-85C9-F90753E33FB5}" type="slidenum">
              <a:rPr lang="es-ES" smtClean="0">
                <a:latin typeface="Arial" charset="0"/>
              </a:rPr>
              <a:pPr/>
              <a:t>36</a:t>
            </a:fld>
            <a:endParaRPr lang="es-E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EA3B4-239B-40E8-A80B-2F6C7429234A}" type="slidenum">
              <a:rPr lang="es-ES" smtClean="0">
                <a:latin typeface="Arial" charset="0"/>
              </a:rPr>
              <a:pPr/>
              <a:t>37</a:t>
            </a:fld>
            <a:endParaRPr lang="es-E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7A93D-26D7-4807-BA4C-347DF56400BA}" type="slidenum">
              <a:rPr lang="es-ES" smtClean="0">
                <a:latin typeface="Arial" charset="0"/>
              </a:rPr>
              <a:pPr/>
              <a:t>39</a:t>
            </a:fld>
            <a:endParaRPr lang="es-E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3529D-C223-402C-8C04-00582A345E59}" type="slidenum">
              <a:rPr lang="es-ES" smtClean="0">
                <a:latin typeface="Arial" charset="0"/>
              </a:rPr>
              <a:pPr/>
              <a:t>41</a:t>
            </a:fld>
            <a:endParaRPr lang="es-ES" smtClean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1CC3B-8C8E-4A98-B51E-1CD027C80C74}" type="slidenum">
              <a:rPr lang="es-ES" smtClean="0">
                <a:latin typeface="Arial" charset="0"/>
              </a:rPr>
              <a:pPr/>
              <a:t>42</a:t>
            </a:fld>
            <a:endParaRPr lang="es-E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D1129-57B4-4D0E-823B-35008116EEB7}" type="slidenum">
              <a:rPr lang="es-ES" smtClean="0">
                <a:latin typeface="Arial" charset="0"/>
              </a:rPr>
              <a:pPr/>
              <a:t>47</a:t>
            </a:fld>
            <a:endParaRPr lang="es-ES" smtClean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oAnuk"/>
          <p:cNvPicPr>
            <a:picLocks noChangeAspect="1" noChangeArrowheads="1"/>
          </p:cNvPicPr>
          <p:nvPr/>
        </p:nvPicPr>
        <p:blipFill>
          <a:blip r:embed="rId2" cstate="print">
            <a:lum bright="-48000" contrast="-42000"/>
            <a:grayscl/>
          </a:blip>
          <a:srcRect/>
          <a:stretch>
            <a:fillRect/>
          </a:stretch>
        </p:blipFill>
        <p:spPr bwMode="auto">
          <a:xfrm>
            <a:off x="2124075" y="260350"/>
            <a:ext cx="7019925" cy="3024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05000" y="1219200"/>
            <a:ext cx="3175" cy="2065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C8D3C-24F7-48B5-BCD3-1B66C63B145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4E78F-370B-4F4B-91D7-15331F74C85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499B9-8155-4F6E-BE51-EC0D842222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2DB60-8894-4587-91E8-DFDC69E927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369C1-FDF4-4E21-898B-AC54FFFCE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B5B03-19EF-42EA-89BD-983E586748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64B74-0BD3-4E11-A8B9-0C562B4329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D7AA-00A4-4DE6-AB1C-47EEE796837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C59FE-316F-42B3-836D-26A874E3F9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5565C-3AB4-4365-B486-908E84D2083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04CBB-4F80-40AE-901E-01F109AF96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3C35D-BBD3-4AFF-9F0E-64AE113AF7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1933-54AF-40E2-9A70-9DBB820728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 userDrawn="1"/>
        </p:nvSpPr>
        <p:spPr bwMode="auto">
          <a:xfrm>
            <a:off x="0" y="188913"/>
            <a:ext cx="1476375" cy="519112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s-ES" sz="2800" b="1">
                <a:solidFill>
                  <a:schemeClr val="tx2"/>
                </a:solidFill>
              </a:rPr>
              <a:t>UNED</a:t>
            </a:r>
          </a:p>
        </p:txBody>
      </p:sp>
      <p:pic>
        <p:nvPicPr>
          <p:cNvPr id="9219" name="Picture 2" descr="fondoAnuk"/>
          <p:cNvPicPr>
            <a:picLocks noChangeAspect="1" noChangeArrowheads="1"/>
          </p:cNvPicPr>
          <p:nvPr/>
        </p:nvPicPr>
        <p:blipFill>
          <a:blip r:embed="rId15" cstate="print">
            <a:lum bright="-48000" contrast="-36000"/>
            <a:grayscl/>
          </a:blip>
          <a:srcRect/>
          <a:stretch>
            <a:fillRect/>
          </a:stretch>
        </p:blipFill>
        <p:spPr bwMode="auto">
          <a:xfrm>
            <a:off x="1547813" y="188913"/>
            <a:ext cx="7596187" cy="1511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30846B2-229F-49D3-8340-69B2AB97EC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 userDrawn="1"/>
        </p:nvSpPr>
        <p:spPr bwMode="auto">
          <a:xfrm>
            <a:off x="7234238" y="6400800"/>
            <a:ext cx="1909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s-ES" sz="2400" b="1">
                <a:solidFill>
                  <a:srgbClr val="C0C0C0"/>
                </a:solidFill>
              </a:rPr>
              <a:t>nlp.uned.es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accent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f-campaign.org/" TargetMode="External"/><Relationship Id="rId2" Type="http://schemas.openxmlformats.org/officeDocument/2006/relationships/hyperlink" Target="http://nlp.uned.es/clef-qa/av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831013" cy="1752600"/>
          </a:xfrm>
        </p:spPr>
        <p:txBody>
          <a:bodyPr/>
          <a:lstStyle/>
          <a:p>
            <a:pPr eaLnBrk="1" hangingPunct="1"/>
            <a:r>
              <a:rPr lang="es-ES" sz="3200" dirty="0" err="1" smtClean="0"/>
              <a:t>Evaluating</a:t>
            </a:r>
            <a:r>
              <a:rPr lang="es-ES" sz="3200" smtClean="0"/>
              <a:t/>
            </a:r>
            <a:br>
              <a:rPr lang="es-ES" sz="3200" smtClean="0"/>
            </a:br>
            <a:r>
              <a:rPr lang="es-ES" sz="3200" smtClean="0"/>
              <a:t>Question Answering Validation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867556" cy="1981200"/>
          </a:xfrm>
        </p:spPr>
        <p:txBody>
          <a:bodyPr/>
          <a:lstStyle/>
          <a:p>
            <a:pPr eaLnBrk="1" hangingPunct="1"/>
            <a:r>
              <a:rPr lang="es-ES" sz="2400" dirty="0" smtClean="0"/>
              <a:t>Anselmo Peñas (and </a:t>
            </a:r>
            <a:r>
              <a:rPr lang="es-ES" sz="2400" dirty="0" err="1" smtClean="0"/>
              <a:t>Alvaro</a:t>
            </a:r>
            <a:r>
              <a:rPr lang="es-ES" sz="2400" dirty="0" smtClean="0"/>
              <a:t> Rodrigo)</a:t>
            </a:r>
          </a:p>
          <a:p>
            <a:pPr eaLnBrk="1" hangingPunct="1"/>
            <a:endParaRPr lang="es-ES" sz="2400" dirty="0" smtClean="0"/>
          </a:p>
          <a:p>
            <a:pPr eaLnBrk="1" hangingPunct="1"/>
            <a:r>
              <a:rPr lang="es-ES" sz="2400" dirty="0" smtClean="0"/>
              <a:t>NLP &amp; IR </a:t>
            </a:r>
            <a:r>
              <a:rPr lang="es-ES" sz="2400" dirty="0" err="1" smtClean="0"/>
              <a:t>group</a:t>
            </a:r>
            <a:endParaRPr lang="es-ES" sz="2400" dirty="0" smtClean="0"/>
          </a:p>
          <a:p>
            <a:pPr eaLnBrk="1" hangingPunct="1"/>
            <a:r>
              <a:rPr lang="es-ES" sz="2400" dirty="0" smtClean="0"/>
              <a:t>UNED</a:t>
            </a:r>
          </a:p>
          <a:p>
            <a:pPr algn="r" eaLnBrk="1" hangingPunct="1"/>
            <a:endParaRPr lang="es-ES" sz="2400" dirty="0" smtClean="0"/>
          </a:p>
          <a:p>
            <a:pPr algn="r" eaLnBrk="1" hangingPunct="1"/>
            <a:r>
              <a:rPr lang="es-ES" sz="2400" b="1" dirty="0" smtClean="0">
                <a:solidFill>
                  <a:schemeClr val="bg2"/>
                </a:solidFill>
              </a:rPr>
              <a:t>nlp.uned.es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7950" y="404813"/>
            <a:ext cx="8928100" cy="712787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es-ES" sz="1600" b="1">
                <a:solidFill>
                  <a:schemeClr val="bg1"/>
                </a:solidFill>
              </a:rPr>
              <a:t>Information Science Institute</a:t>
            </a:r>
          </a:p>
          <a:p>
            <a:pPr algn="r">
              <a:spcBef>
                <a:spcPct val="50000"/>
              </a:spcBef>
              <a:buFontTx/>
              <a:buNone/>
            </a:pPr>
            <a:r>
              <a:rPr lang="es-ES" sz="1600">
                <a:solidFill>
                  <a:srgbClr val="EAEAEA"/>
                </a:solidFill>
              </a:rPr>
              <a:t>Marina del Rey, December 11,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Collaborative architectures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620000" cy="4403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Different systems response better different types of questions</a:t>
            </a:r>
          </a:p>
          <a:p>
            <a:pPr lvl="2" eaLnBrk="1" hangingPunct="1"/>
            <a:r>
              <a:rPr lang="en-US" dirty="0" smtClean="0"/>
              <a:t>Specialization</a:t>
            </a:r>
          </a:p>
          <a:p>
            <a:pPr lvl="2" eaLnBrk="1" hangingPunct="1"/>
            <a:r>
              <a:rPr lang="en-US" dirty="0" smtClean="0"/>
              <a:t>Collaboration</a:t>
            </a:r>
          </a:p>
          <a:p>
            <a:pPr lvl="2" eaLnBrk="1" hangingPunct="1">
              <a:buFontTx/>
              <a:buNone/>
            </a:pPr>
            <a:endParaRPr lang="en-US" dirty="0" smtClean="0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84213" y="3860800"/>
            <a:ext cx="7954962" cy="2501900"/>
            <a:chOff x="295" y="2251"/>
            <a:chExt cx="5011" cy="1271"/>
          </a:xfrm>
        </p:grpSpPr>
        <p:sp>
          <p:nvSpPr>
            <p:cNvPr id="23560" name="Text Box 5"/>
            <p:cNvSpPr txBox="1">
              <a:spLocks noChangeArrowheads="1"/>
            </p:cNvSpPr>
            <p:nvPr/>
          </p:nvSpPr>
          <p:spPr bwMode="auto">
            <a:xfrm>
              <a:off x="1335" y="2570"/>
              <a:ext cx="977" cy="19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1</a:t>
              </a:r>
            </a:p>
          </p:txBody>
        </p:sp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1335" y="2773"/>
              <a:ext cx="977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2</a:t>
              </a:r>
            </a:p>
          </p:txBody>
        </p:sp>
        <p:sp>
          <p:nvSpPr>
            <p:cNvPr id="23562" name="Text Box 7"/>
            <p:cNvSpPr txBox="1">
              <a:spLocks noChangeArrowheads="1"/>
            </p:cNvSpPr>
            <p:nvPr/>
          </p:nvSpPr>
          <p:spPr bwMode="auto">
            <a:xfrm>
              <a:off x="1335" y="2977"/>
              <a:ext cx="977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3</a:t>
              </a:r>
            </a:p>
          </p:txBody>
        </p:sp>
        <p:sp>
          <p:nvSpPr>
            <p:cNvPr id="23563" name="Text Box 8"/>
            <p:cNvSpPr txBox="1">
              <a:spLocks noChangeArrowheads="1"/>
            </p:cNvSpPr>
            <p:nvPr/>
          </p:nvSpPr>
          <p:spPr bwMode="auto">
            <a:xfrm>
              <a:off x="1335" y="3332"/>
              <a:ext cx="977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n</a:t>
              </a:r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490" y="2468"/>
              <a:ext cx="3450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0"/>
            <p:cNvSpPr>
              <a:spLocks noChangeShapeType="1"/>
            </p:cNvSpPr>
            <p:nvPr/>
          </p:nvSpPr>
          <p:spPr bwMode="auto">
            <a:xfrm>
              <a:off x="880" y="2646"/>
              <a:ext cx="455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1"/>
            <p:cNvSpPr>
              <a:spLocks noChangeShapeType="1"/>
            </p:cNvSpPr>
            <p:nvPr/>
          </p:nvSpPr>
          <p:spPr bwMode="auto">
            <a:xfrm>
              <a:off x="880" y="2849"/>
              <a:ext cx="455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2"/>
            <p:cNvSpPr>
              <a:spLocks noChangeShapeType="1"/>
            </p:cNvSpPr>
            <p:nvPr/>
          </p:nvSpPr>
          <p:spPr bwMode="auto">
            <a:xfrm>
              <a:off x="880" y="3053"/>
              <a:ext cx="45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3"/>
            <p:cNvSpPr>
              <a:spLocks noChangeShapeType="1"/>
            </p:cNvSpPr>
            <p:nvPr/>
          </p:nvSpPr>
          <p:spPr bwMode="auto">
            <a:xfrm>
              <a:off x="880" y="3409"/>
              <a:ext cx="45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 flipV="1">
              <a:off x="880" y="2468"/>
              <a:ext cx="0" cy="94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Text Box 15"/>
            <p:cNvSpPr txBox="1">
              <a:spLocks noChangeArrowheads="1"/>
            </p:cNvSpPr>
            <p:nvPr/>
          </p:nvSpPr>
          <p:spPr bwMode="auto">
            <a:xfrm>
              <a:off x="295" y="2251"/>
              <a:ext cx="97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Question</a:t>
              </a:r>
            </a:p>
          </p:txBody>
        </p:sp>
        <p:sp>
          <p:nvSpPr>
            <p:cNvPr id="23571" name="Line 16"/>
            <p:cNvSpPr>
              <a:spLocks noChangeShapeType="1"/>
            </p:cNvSpPr>
            <p:nvPr/>
          </p:nvSpPr>
          <p:spPr bwMode="auto">
            <a:xfrm>
              <a:off x="2833" y="2900"/>
              <a:ext cx="58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17"/>
            <p:cNvSpPr>
              <a:spLocks noChangeShapeType="1"/>
            </p:cNvSpPr>
            <p:nvPr/>
          </p:nvSpPr>
          <p:spPr bwMode="auto">
            <a:xfrm>
              <a:off x="2312" y="2849"/>
              <a:ext cx="32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18"/>
            <p:cNvSpPr>
              <a:spLocks noChangeShapeType="1"/>
            </p:cNvSpPr>
            <p:nvPr/>
          </p:nvSpPr>
          <p:spPr bwMode="auto">
            <a:xfrm>
              <a:off x="2312" y="3053"/>
              <a:ext cx="110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19"/>
            <p:cNvSpPr>
              <a:spLocks noChangeShapeType="1"/>
            </p:cNvSpPr>
            <p:nvPr/>
          </p:nvSpPr>
          <p:spPr bwMode="auto">
            <a:xfrm flipV="1">
              <a:off x="2312" y="3409"/>
              <a:ext cx="129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0"/>
            <p:cNvSpPr>
              <a:spLocks noChangeShapeType="1"/>
            </p:cNvSpPr>
            <p:nvPr/>
          </p:nvSpPr>
          <p:spPr bwMode="auto">
            <a:xfrm>
              <a:off x="2638" y="2849"/>
              <a:ext cx="0" cy="12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1"/>
            <p:cNvSpPr>
              <a:spLocks noChangeShapeType="1"/>
            </p:cNvSpPr>
            <p:nvPr/>
          </p:nvSpPr>
          <p:spPr bwMode="auto">
            <a:xfrm>
              <a:off x="2638" y="2977"/>
              <a:ext cx="781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2443" y="3129"/>
              <a:ext cx="0" cy="2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3"/>
            <p:cNvSpPr>
              <a:spLocks noChangeShapeType="1"/>
            </p:cNvSpPr>
            <p:nvPr/>
          </p:nvSpPr>
          <p:spPr bwMode="auto">
            <a:xfrm>
              <a:off x="2312" y="2646"/>
              <a:ext cx="521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24"/>
            <p:cNvSpPr>
              <a:spLocks noChangeShapeType="1"/>
            </p:cNvSpPr>
            <p:nvPr/>
          </p:nvSpPr>
          <p:spPr bwMode="auto">
            <a:xfrm>
              <a:off x="2443" y="3129"/>
              <a:ext cx="97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Text Box 25"/>
            <p:cNvSpPr txBox="1">
              <a:spLocks noChangeArrowheads="1"/>
            </p:cNvSpPr>
            <p:nvPr/>
          </p:nvSpPr>
          <p:spPr bwMode="auto">
            <a:xfrm>
              <a:off x="2442" y="3129"/>
              <a:ext cx="979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Candidate answers</a:t>
              </a:r>
            </a:p>
          </p:txBody>
        </p:sp>
        <p:sp>
          <p:nvSpPr>
            <p:cNvPr id="23581" name="Text Box 26"/>
            <p:cNvSpPr txBox="1">
              <a:spLocks noChangeArrowheads="1"/>
            </p:cNvSpPr>
            <p:nvPr/>
          </p:nvSpPr>
          <p:spPr bwMode="auto">
            <a:xfrm>
              <a:off x="3419" y="2748"/>
              <a:ext cx="1171" cy="458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 b="1" dirty="0" smtClean="0"/>
                <a:t>SOMETHING </a:t>
              </a:r>
              <a:r>
                <a:rPr lang="es-ES" sz="1600" b="1" dirty="0" err="1" smtClean="0"/>
                <a:t>for</a:t>
              </a:r>
              <a:r>
                <a:rPr lang="es-ES" sz="1600" b="1" dirty="0" smtClean="0"/>
                <a:t> </a:t>
              </a:r>
              <a:r>
                <a:rPr lang="es-ES" sz="1600" b="1" dirty="0" err="1" smtClean="0"/>
                <a:t>combining</a:t>
              </a:r>
              <a:r>
                <a:rPr lang="es-ES" sz="1600" b="1" dirty="0" smtClean="0"/>
                <a:t> / </a:t>
              </a:r>
              <a:r>
                <a:rPr lang="es-ES" sz="1600" b="1" dirty="0" err="1" smtClean="0"/>
                <a:t>selecting</a:t>
              </a:r>
              <a:endParaRPr lang="es-ES" sz="1600" b="1" baseline="-25000" dirty="0"/>
            </a:p>
          </p:txBody>
        </p:sp>
        <p:sp>
          <p:nvSpPr>
            <p:cNvPr id="23582" name="Line 27"/>
            <p:cNvSpPr>
              <a:spLocks noChangeShapeType="1"/>
            </p:cNvSpPr>
            <p:nvPr/>
          </p:nvSpPr>
          <p:spPr bwMode="auto">
            <a:xfrm flipV="1">
              <a:off x="4590" y="3002"/>
              <a:ext cx="71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28"/>
            <p:cNvSpPr>
              <a:spLocks noChangeArrowheads="1"/>
            </p:cNvSpPr>
            <p:nvPr/>
          </p:nvSpPr>
          <p:spPr bwMode="auto">
            <a:xfrm>
              <a:off x="4694" y="2795"/>
              <a:ext cx="5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600"/>
                <a:t>Answer</a:t>
              </a:r>
            </a:p>
          </p:txBody>
        </p:sp>
        <p:sp>
          <p:nvSpPr>
            <p:cNvPr id="23584" name="Line 29"/>
            <p:cNvSpPr>
              <a:spLocks noChangeShapeType="1"/>
            </p:cNvSpPr>
            <p:nvPr/>
          </p:nvSpPr>
          <p:spPr bwMode="auto">
            <a:xfrm>
              <a:off x="2833" y="2646"/>
              <a:ext cx="0" cy="25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30"/>
            <p:cNvSpPr>
              <a:spLocks noChangeShapeType="1"/>
            </p:cNvSpPr>
            <p:nvPr/>
          </p:nvSpPr>
          <p:spPr bwMode="auto">
            <a:xfrm>
              <a:off x="3940" y="2468"/>
              <a:ext cx="0" cy="2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8" name="Oval 34"/>
          <p:cNvSpPr>
            <a:spLocks noChangeArrowheads="1"/>
          </p:cNvSpPr>
          <p:nvPr/>
        </p:nvSpPr>
        <p:spPr bwMode="auto">
          <a:xfrm>
            <a:off x="5364163" y="3789363"/>
            <a:ext cx="2305050" cy="2852737"/>
          </a:xfrm>
          <a:prstGeom prst="ellips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Collaborative architectures</a:t>
            </a:r>
            <a:endParaRPr lang="es-E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select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?</a:t>
            </a:r>
          </a:p>
          <a:p>
            <a:pPr lvl="2" eaLnBrk="1" hangingPunct="1"/>
            <a:r>
              <a:rPr lang="es-ES" dirty="0" err="1" smtClean="0"/>
              <a:t>Redundancy</a:t>
            </a:r>
            <a:endParaRPr lang="es-ES" dirty="0" smtClean="0"/>
          </a:p>
          <a:p>
            <a:pPr lvl="2" eaLnBrk="1" hangingPunct="1"/>
            <a:r>
              <a:rPr lang="es-ES" dirty="0" err="1" smtClean="0"/>
              <a:t>Voting</a:t>
            </a:r>
            <a:endParaRPr lang="es-ES" dirty="0" smtClean="0"/>
          </a:p>
          <a:p>
            <a:pPr lvl="2" eaLnBrk="1" hangingPunct="1"/>
            <a:r>
              <a:rPr lang="es-ES" dirty="0" err="1" smtClean="0"/>
              <a:t>Confidence</a:t>
            </a:r>
            <a:r>
              <a:rPr lang="es-ES" dirty="0" smtClean="0"/>
              <a:t> score</a:t>
            </a:r>
          </a:p>
          <a:p>
            <a:pPr lvl="2" eaLnBrk="1" hangingPunct="1"/>
            <a:r>
              <a:rPr lang="es-ES" dirty="0" smtClean="0"/>
              <a:t>Performance </a:t>
            </a:r>
            <a:r>
              <a:rPr lang="es-ES" dirty="0" err="1" smtClean="0"/>
              <a:t>history</a:t>
            </a:r>
            <a:endParaRPr lang="es-ES" dirty="0" smtClean="0"/>
          </a:p>
          <a:p>
            <a:pPr lvl="2" eaLnBrk="1" hangingPunct="1"/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deeper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 Term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191404" cy="445295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Goal</a:t>
            </a:r>
          </a:p>
          <a:p>
            <a:pPr lvl="2">
              <a:buNone/>
            </a:pPr>
            <a:r>
              <a:rPr lang="en-US" sz="2000" dirty="0" smtClean="0"/>
              <a:t>Improve QA systems performance</a:t>
            </a:r>
          </a:p>
          <a:p>
            <a:pPr lvl="2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800" dirty="0" smtClean="0"/>
              <a:t>New mid term goal</a:t>
            </a:r>
          </a:p>
          <a:p>
            <a:pPr lvl="2">
              <a:buNone/>
            </a:pPr>
            <a:r>
              <a:rPr lang="en-US" sz="2000" dirty="0" smtClean="0"/>
              <a:t>Improve the devices for:</a:t>
            </a:r>
          </a:p>
          <a:p>
            <a:pPr lvl="2">
              <a:buNone/>
            </a:pPr>
            <a:r>
              <a:rPr lang="en-US" sz="2000" dirty="0" smtClean="0"/>
              <a:t>	Rejecting / Accepting / Selecting Answers</a:t>
            </a:r>
          </a:p>
          <a:p>
            <a:pPr lvl="2">
              <a:buNone/>
            </a:pPr>
            <a:endParaRPr lang="en-US" sz="2000" dirty="0" smtClean="0"/>
          </a:p>
          <a:p>
            <a:pPr eaLnBrk="1" hangingPunct="1">
              <a:buNone/>
            </a:pPr>
            <a:r>
              <a:rPr lang="en-GB" sz="2800" dirty="0" smtClean="0"/>
              <a:t>The new task (2006)</a:t>
            </a:r>
          </a:p>
          <a:p>
            <a:pPr lvl="2" eaLnBrk="1" hangingPunct="1">
              <a:buNone/>
            </a:pPr>
            <a:r>
              <a:rPr lang="en-GB" sz="2000" dirty="0" smtClean="0"/>
              <a:t>Validate the correctness of the answers</a:t>
            </a:r>
          </a:p>
          <a:p>
            <a:pPr lvl="2" eaLnBrk="1" hangingPunct="1">
              <a:buNone/>
            </a:pPr>
            <a:r>
              <a:rPr lang="en-GB" sz="2000" dirty="0" smtClean="0"/>
              <a:t>Given by </a:t>
            </a:r>
            <a:r>
              <a:rPr lang="en-GB" sz="2000" b="1" dirty="0" smtClean="0"/>
              <a:t>real</a:t>
            </a:r>
            <a:r>
              <a:rPr lang="en-GB" sz="2000" dirty="0" smtClean="0"/>
              <a:t> </a:t>
            </a:r>
            <a:r>
              <a:rPr lang="en-GB" sz="2000" b="1" dirty="0" smtClean="0"/>
              <a:t>QA systems...</a:t>
            </a:r>
          </a:p>
          <a:p>
            <a:pPr lvl="2" algn="r" eaLnBrk="1" hangingPunct="1">
              <a:buNone/>
            </a:pPr>
            <a:r>
              <a:rPr lang="en-GB" sz="2000" b="1" dirty="0" smtClean="0"/>
              <a:t>...the participants at CLEF QA</a:t>
            </a:r>
            <a:endParaRPr lang="en-GB" sz="1200" b="1" dirty="0" smtClean="0"/>
          </a:p>
          <a:p>
            <a:pPr lvl="2">
              <a:buNone/>
            </a:pPr>
            <a:endParaRPr lang="en-US" sz="2000" dirty="0" smtClean="0"/>
          </a:p>
          <a:p>
            <a:pPr>
              <a:buNone/>
            </a:pPr>
            <a:endParaRPr lang="en-US" sz="2800" dirty="0" smtClean="0"/>
          </a:p>
          <a:p>
            <a:pPr lvl="2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77156" cy="45243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Motivation and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Definition and general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AVE 2006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AVE 2007 &amp; 2008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QA 2009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428596" y="2357430"/>
            <a:ext cx="785818" cy="642942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Answer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191404" cy="4381520"/>
          </a:xfrm>
        </p:spPr>
        <p:txBody>
          <a:bodyPr/>
          <a:lstStyle/>
          <a:p>
            <a:r>
              <a:rPr lang="en-US" sz="2800" dirty="0" smtClean="0"/>
              <a:t>Decide whether an answer is correct or not</a:t>
            </a:r>
          </a:p>
          <a:p>
            <a:pPr lvl="2"/>
            <a:r>
              <a:rPr lang="en-US" sz="2200" dirty="0" smtClean="0"/>
              <a:t>More precisely:</a:t>
            </a:r>
          </a:p>
          <a:p>
            <a:r>
              <a:rPr lang="en-US" sz="2800" dirty="0" smtClean="0"/>
              <a:t>The Task:</a:t>
            </a:r>
          </a:p>
          <a:p>
            <a:pPr lvl="1"/>
            <a:r>
              <a:rPr lang="en-US" sz="2400" dirty="0" smtClean="0"/>
              <a:t>Given</a:t>
            </a:r>
          </a:p>
          <a:p>
            <a:pPr lvl="2"/>
            <a:r>
              <a:rPr lang="en-US" sz="2000" dirty="0" smtClean="0"/>
              <a:t>Question</a:t>
            </a:r>
          </a:p>
          <a:p>
            <a:pPr lvl="2"/>
            <a:r>
              <a:rPr lang="en-US" sz="2000" dirty="0" smtClean="0"/>
              <a:t>Answer</a:t>
            </a:r>
          </a:p>
          <a:p>
            <a:pPr lvl="2"/>
            <a:r>
              <a:rPr lang="en-US" sz="2000" dirty="0" smtClean="0"/>
              <a:t>Supporting Text</a:t>
            </a:r>
          </a:p>
          <a:p>
            <a:pPr lvl="1"/>
            <a:r>
              <a:rPr lang="en-US" sz="2400" dirty="0" smtClean="0"/>
              <a:t>Decide if the answer is correct according to the supporting text</a:t>
            </a:r>
          </a:p>
          <a:p>
            <a:r>
              <a:rPr lang="en-US" sz="2600" dirty="0" smtClean="0"/>
              <a:t>Let’s call it Answer Validation Exercise (AVE)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Whish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collection</a:t>
            </a:r>
          </a:p>
          <a:p>
            <a:pPr lvl="2"/>
            <a:r>
              <a:rPr lang="en-US" dirty="0" smtClean="0"/>
              <a:t>Questions</a:t>
            </a:r>
          </a:p>
          <a:p>
            <a:pPr lvl="2"/>
            <a:r>
              <a:rPr lang="en-US" dirty="0" smtClean="0"/>
              <a:t>Answers</a:t>
            </a:r>
          </a:p>
          <a:p>
            <a:pPr lvl="2"/>
            <a:r>
              <a:rPr lang="en-US" dirty="0" smtClean="0"/>
              <a:t>Supporting Texts</a:t>
            </a:r>
          </a:p>
          <a:p>
            <a:pPr lvl="2"/>
            <a:r>
              <a:rPr lang="en-US" dirty="0" smtClean="0"/>
              <a:t>Human assessments</a:t>
            </a:r>
          </a:p>
          <a:p>
            <a:r>
              <a:rPr lang="en-US" dirty="0" smtClean="0"/>
              <a:t>Evaluation measures</a:t>
            </a:r>
          </a:p>
          <a:p>
            <a:r>
              <a:rPr lang="en-US" dirty="0" smtClean="0"/>
              <a:t>Participants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s-ES" sz="3800" smtClean="0"/>
              <a:t>Evaluation linked to main QA task</a:t>
            </a:r>
          </a:p>
        </p:txBody>
      </p:sp>
      <p:grpSp>
        <p:nvGrpSpPr>
          <p:cNvPr id="32771" name="Group 28"/>
          <p:cNvGrpSpPr>
            <a:grpSpLocks/>
          </p:cNvGrpSpPr>
          <p:nvPr/>
        </p:nvGrpSpPr>
        <p:grpSpPr bwMode="auto">
          <a:xfrm>
            <a:off x="179388" y="2708275"/>
            <a:ext cx="8785225" cy="3744913"/>
            <a:chOff x="113" y="1253"/>
            <a:chExt cx="5534" cy="2676"/>
          </a:xfrm>
        </p:grpSpPr>
        <p:sp>
          <p:nvSpPr>
            <p:cNvPr id="32773" name="AutoShape 6"/>
            <p:cNvSpPr>
              <a:spLocks noChangeAspect="1" noChangeArrowheads="1"/>
            </p:cNvSpPr>
            <p:nvPr/>
          </p:nvSpPr>
          <p:spPr bwMode="auto">
            <a:xfrm>
              <a:off x="113" y="1253"/>
              <a:ext cx="5534" cy="26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None/>
              </a:pPr>
              <a:endParaRPr lang="en-US" sz="1600"/>
            </a:p>
          </p:txBody>
        </p:sp>
        <p:sp>
          <p:nvSpPr>
            <p:cNvPr id="32774" name="Rectangle 7"/>
            <p:cNvSpPr>
              <a:spLocks noChangeArrowheads="1"/>
            </p:cNvSpPr>
            <p:nvPr/>
          </p:nvSpPr>
          <p:spPr bwMode="auto">
            <a:xfrm>
              <a:off x="574" y="1634"/>
              <a:ext cx="807" cy="10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None/>
              </a:pPr>
              <a:endParaRPr lang="es-ES" sz="160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>
                <a:buFontTx/>
                <a:buNone/>
              </a:pPr>
              <a:r>
                <a:rPr lang="es-ES" sz="1600" b="1">
                  <a:solidFill>
                    <a:srgbClr val="000000"/>
                  </a:solidFill>
                  <a:latin typeface="Arial Narrow" pitchFamily="34" charset="0"/>
                </a:rPr>
                <a:t>Question</a:t>
              </a:r>
            </a:p>
            <a:p>
              <a:pPr algn="ctr">
                <a:buFontTx/>
                <a:buNone/>
              </a:pPr>
              <a:r>
                <a:rPr lang="es-ES" sz="1600" b="1">
                  <a:solidFill>
                    <a:srgbClr val="000000"/>
                  </a:solidFill>
                  <a:latin typeface="Arial Narrow" pitchFamily="34" charset="0"/>
                </a:rPr>
                <a:t>Answering</a:t>
              </a:r>
            </a:p>
            <a:p>
              <a:pPr algn="ctr">
                <a:buFontTx/>
                <a:buNone/>
              </a:pPr>
              <a:r>
                <a:rPr lang="es-ES" sz="1600" b="1">
                  <a:solidFill>
                    <a:srgbClr val="000000"/>
                  </a:solidFill>
                  <a:latin typeface="Arial Narrow" pitchFamily="34" charset="0"/>
                </a:rPr>
                <a:t>Track</a:t>
              </a:r>
              <a:endParaRPr lang="es-ES" sz="1600"/>
            </a:p>
          </p:txBody>
        </p:sp>
        <p:sp>
          <p:nvSpPr>
            <p:cNvPr id="32775" name="Text Box 8"/>
            <p:cNvSpPr txBox="1">
              <a:spLocks noChangeArrowheads="1"/>
            </p:cNvSpPr>
            <p:nvPr/>
          </p:nvSpPr>
          <p:spPr bwMode="auto">
            <a:xfrm>
              <a:off x="1612" y="1888"/>
              <a:ext cx="130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buFontTx/>
                <a:buNone/>
              </a:pPr>
              <a:r>
                <a:rPr lang="es-ES" sz="1600">
                  <a:solidFill>
                    <a:srgbClr val="000000"/>
                  </a:solidFill>
                  <a:latin typeface="Arial Narrow" pitchFamily="34" charset="0"/>
                </a:rPr>
                <a:t>Systems’ answers</a:t>
              </a:r>
              <a:endParaRPr lang="es-ES" sz="1600"/>
            </a:p>
          </p:txBody>
        </p:sp>
        <p:sp>
          <p:nvSpPr>
            <p:cNvPr id="32776" name="Text Box 9"/>
            <p:cNvSpPr txBox="1">
              <a:spLocks noChangeArrowheads="1"/>
            </p:cNvSpPr>
            <p:nvPr/>
          </p:nvSpPr>
          <p:spPr bwMode="auto">
            <a:xfrm>
              <a:off x="1381" y="2268"/>
              <a:ext cx="161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latin typeface="Arial Narrow" pitchFamily="34" charset="0"/>
                </a:rPr>
                <a:t>Systems’ Supporting</a:t>
              </a:r>
              <a:r>
                <a:rPr lang="es-ES" sz="1600">
                  <a:solidFill>
                    <a:srgbClr val="000000"/>
                  </a:solidFill>
                  <a:latin typeface="Arial Narrow" pitchFamily="34" charset="0"/>
                </a:rPr>
                <a:t> Texts</a:t>
              </a:r>
              <a:endParaRPr lang="es-ES" sz="1600"/>
            </a:p>
          </p:txBody>
        </p:sp>
        <p:sp>
          <p:nvSpPr>
            <p:cNvPr id="32777" name="Rectangle 10"/>
            <p:cNvSpPr>
              <a:spLocks noChangeArrowheads="1"/>
            </p:cNvSpPr>
            <p:nvPr/>
          </p:nvSpPr>
          <p:spPr bwMode="auto">
            <a:xfrm>
              <a:off x="3111" y="1634"/>
              <a:ext cx="807" cy="10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None/>
              </a:pPr>
              <a:endParaRPr lang="es-ES" sz="1600">
                <a:solidFill>
                  <a:srgbClr val="000000"/>
                </a:solidFill>
                <a:latin typeface="Arial Unicode MS" pitchFamily="34" charset="-128"/>
              </a:endParaRPr>
            </a:p>
            <a:p>
              <a:pPr algn="ctr">
                <a:buFontTx/>
                <a:buNone/>
              </a:pPr>
              <a:r>
                <a:rPr lang="es-ES" sz="1600" b="1">
                  <a:solidFill>
                    <a:srgbClr val="000000"/>
                  </a:solidFill>
                  <a:latin typeface="Arial Narrow" pitchFamily="34" charset="0"/>
                </a:rPr>
                <a:t>Answer</a:t>
              </a:r>
            </a:p>
            <a:p>
              <a:pPr algn="ctr">
                <a:buFontTx/>
                <a:buNone/>
              </a:pPr>
              <a:r>
                <a:rPr lang="es-ES" sz="1600" b="1">
                  <a:solidFill>
                    <a:srgbClr val="000000"/>
                  </a:solidFill>
                  <a:latin typeface="Arial Narrow" pitchFamily="34" charset="0"/>
                </a:rPr>
                <a:t>Validation</a:t>
              </a:r>
            </a:p>
            <a:p>
              <a:pPr algn="ctr">
                <a:buFontTx/>
                <a:buNone/>
              </a:pPr>
              <a:r>
                <a:rPr lang="es-ES" sz="1600" b="1">
                  <a:solidFill>
                    <a:srgbClr val="000000"/>
                  </a:solidFill>
                  <a:latin typeface="Arial Narrow" pitchFamily="34" charset="0"/>
                </a:rPr>
                <a:t>Exercise</a:t>
              </a:r>
              <a:endParaRPr lang="es-ES" sz="1600"/>
            </a:p>
          </p:txBody>
        </p:sp>
        <p:sp>
          <p:nvSpPr>
            <p:cNvPr id="32778" name="Line 11"/>
            <p:cNvSpPr>
              <a:spLocks noChangeShapeType="1"/>
            </p:cNvSpPr>
            <p:nvPr/>
          </p:nvSpPr>
          <p:spPr bwMode="auto">
            <a:xfrm>
              <a:off x="1381" y="2141"/>
              <a:ext cx="17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12"/>
            <p:cNvSpPr>
              <a:spLocks noChangeShapeType="1"/>
            </p:cNvSpPr>
            <p:nvPr/>
          </p:nvSpPr>
          <p:spPr bwMode="auto">
            <a:xfrm>
              <a:off x="1381" y="1761"/>
              <a:ext cx="17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Text Box 13"/>
            <p:cNvSpPr txBox="1">
              <a:spLocks noChangeArrowheads="1"/>
            </p:cNvSpPr>
            <p:nvPr/>
          </p:nvSpPr>
          <p:spPr bwMode="auto">
            <a:xfrm>
              <a:off x="2188" y="1507"/>
              <a:ext cx="692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buFontTx/>
                <a:buNone/>
              </a:pPr>
              <a:r>
                <a:rPr lang="es-ES" sz="1600">
                  <a:solidFill>
                    <a:srgbClr val="000000"/>
                  </a:solidFill>
                  <a:latin typeface="Arial Narrow" pitchFamily="34" charset="0"/>
                </a:rPr>
                <a:t>Questions</a:t>
              </a:r>
              <a:endParaRPr lang="es-ES" sz="1600"/>
            </a:p>
          </p:txBody>
        </p:sp>
        <p:sp>
          <p:nvSpPr>
            <p:cNvPr id="32781" name="Line 14"/>
            <p:cNvSpPr>
              <a:spLocks noChangeShapeType="1"/>
            </p:cNvSpPr>
            <p:nvPr/>
          </p:nvSpPr>
          <p:spPr bwMode="auto">
            <a:xfrm>
              <a:off x="1381" y="2522"/>
              <a:ext cx="17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5"/>
            <p:cNvSpPr>
              <a:spLocks noChangeShapeType="1"/>
            </p:cNvSpPr>
            <p:nvPr/>
          </p:nvSpPr>
          <p:spPr bwMode="auto">
            <a:xfrm>
              <a:off x="4955" y="2141"/>
              <a:ext cx="1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Text Box 16"/>
            <p:cNvSpPr txBox="1">
              <a:spLocks noChangeArrowheads="1"/>
            </p:cNvSpPr>
            <p:nvPr/>
          </p:nvSpPr>
          <p:spPr bwMode="auto">
            <a:xfrm>
              <a:off x="3923" y="1888"/>
              <a:ext cx="163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s-ES" sz="1600" dirty="0" smtClean="0">
                  <a:solidFill>
                    <a:srgbClr val="000000"/>
                  </a:solidFill>
                  <a:latin typeface="Arial Narrow" pitchFamily="34" charset="0"/>
                </a:rPr>
                <a:t>(ACCEPT / REJECT)</a:t>
              </a:r>
              <a:endParaRPr lang="es-ES" sz="1600" dirty="0"/>
            </a:p>
          </p:txBody>
        </p:sp>
        <p:sp>
          <p:nvSpPr>
            <p:cNvPr id="32784" name="Line 17"/>
            <p:cNvSpPr>
              <a:spLocks noChangeShapeType="1"/>
            </p:cNvSpPr>
            <p:nvPr/>
          </p:nvSpPr>
          <p:spPr bwMode="auto">
            <a:xfrm>
              <a:off x="920" y="2903"/>
              <a:ext cx="219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Text Box 18"/>
            <p:cNvSpPr txBox="1">
              <a:spLocks noChangeArrowheads="1"/>
            </p:cNvSpPr>
            <p:nvPr/>
          </p:nvSpPr>
          <p:spPr bwMode="auto">
            <a:xfrm>
              <a:off x="1381" y="2649"/>
              <a:ext cx="173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s-ES" sz="1600">
                  <a:solidFill>
                    <a:srgbClr val="000000"/>
                  </a:solidFill>
                  <a:latin typeface="Arial Narrow" pitchFamily="34" charset="0"/>
                </a:rPr>
                <a:t>Human Judgements (R,W,X,U)</a:t>
              </a:r>
              <a:endParaRPr lang="es-ES" sz="1600"/>
            </a:p>
          </p:txBody>
        </p:sp>
        <p:sp>
          <p:nvSpPr>
            <p:cNvPr id="32786" name="Line 19"/>
            <p:cNvSpPr>
              <a:spLocks noChangeShapeType="1"/>
            </p:cNvSpPr>
            <p:nvPr/>
          </p:nvSpPr>
          <p:spPr bwMode="auto">
            <a:xfrm>
              <a:off x="920" y="2649"/>
              <a:ext cx="1" cy="8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Text Box 20"/>
            <p:cNvSpPr txBox="1">
              <a:spLocks noChangeArrowheads="1"/>
            </p:cNvSpPr>
            <p:nvPr/>
          </p:nvSpPr>
          <p:spPr bwMode="auto">
            <a:xfrm>
              <a:off x="459" y="3539"/>
              <a:ext cx="1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s-ES" sz="1600">
                  <a:solidFill>
                    <a:srgbClr val="000000"/>
                  </a:solidFill>
                  <a:latin typeface="Arial Narrow" pitchFamily="34" charset="0"/>
                </a:rPr>
                <a:t>QA Track results</a:t>
              </a:r>
              <a:endParaRPr lang="es-ES" sz="1600"/>
            </a:p>
          </p:txBody>
        </p:sp>
        <p:sp>
          <p:nvSpPr>
            <p:cNvPr id="32788" name="Rectangle 21"/>
            <p:cNvSpPr>
              <a:spLocks noChangeArrowheads="1"/>
            </p:cNvSpPr>
            <p:nvPr/>
          </p:nvSpPr>
          <p:spPr bwMode="auto">
            <a:xfrm>
              <a:off x="3111" y="2776"/>
              <a:ext cx="807" cy="5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None/>
              </a:pPr>
              <a:r>
                <a:rPr lang="es-ES" sz="1600">
                  <a:solidFill>
                    <a:srgbClr val="000000"/>
                  </a:solidFill>
                  <a:latin typeface="Arial Narrow" pitchFamily="34" charset="0"/>
                </a:rPr>
                <a:t>Mapping</a:t>
              </a:r>
              <a:endParaRPr lang="es-ES" sz="1600"/>
            </a:p>
          </p:txBody>
        </p:sp>
        <p:sp>
          <p:nvSpPr>
            <p:cNvPr id="32789" name="Line 22"/>
            <p:cNvSpPr>
              <a:spLocks noChangeShapeType="1"/>
            </p:cNvSpPr>
            <p:nvPr/>
          </p:nvSpPr>
          <p:spPr bwMode="auto">
            <a:xfrm flipV="1">
              <a:off x="3918" y="3031"/>
              <a:ext cx="69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Text Box 23"/>
            <p:cNvSpPr txBox="1">
              <a:spLocks noChangeArrowheads="1"/>
            </p:cNvSpPr>
            <p:nvPr/>
          </p:nvSpPr>
          <p:spPr bwMode="auto">
            <a:xfrm>
              <a:off x="3915" y="2789"/>
              <a:ext cx="807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s-ES" sz="1600" dirty="0" smtClean="0">
                  <a:solidFill>
                    <a:srgbClr val="000000"/>
                  </a:solidFill>
                  <a:latin typeface="Arial Narrow" pitchFamily="34" charset="0"/>
                </a:rPr>
                <a:t>(ACCEPT / </a:t>
              </a:r>
            </a:p>
            <a:p>
              <a:pPr>
                <a:buFontTx/>
                <a:buNone/>
              </a:pPr>
              <a:r>
                <a:rPr lang="es-ES" sz="1600" dirty="0" smtClean="0">
                  <a:solidFill>
                    <a:srgbClr val="000000"/>
                  </a:solidFill>
                  <a:latin typeface="Arial Narrow" pitchFamily="34" charset="0"/>
                </a:rPr>
                <a:t>  REJECT)</a:t>
              </a:r>
              <a:endParaRPr lang="es-ES" sz="1600" dirty="0"/>
            </a:p>
          </p:txBody>
        </p:sp>
        <p:sp>
          <p:nvSpPr>
            <p:cNvPr id="32791" name="Rectangle 24"/>
            <p:cNvSpPr>
              <a:spLocks noChangeArrowheads="1"/>
            </p:cNvSpPr>
            <p:nvPr/>
          </p:nvSpPr>
          <p:spPr bwMode="auto">
            <a:xfrm>
              <a:off x="4609" y="2776"/>
              <a:ext cx="692" cy="5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None/>
              </a:pPr>
              <a:r>
                <a:rPr lang="es-ES" sz="1600">
                  <a:solidFill>
                    <a:srgbClr val="000000"/>
                  </a:solidFill>
                  <a:latin typeface="Arial Narrow" pitchFamily="34" charset="0"/>
                </a:rPr>
                <a:t>Evaluation</a:t>
              </a:r>
              <a:endParaRPr lang="es-ES" sz="1600"/>
            </a:p>
          </p:txBody>
        </p:sp>
        <p:sp>
          <p:nvSpPr>
            <p:cNvPr id="32792" name="Line 25"/>
            <p:cNvSpPr>
              <a:spLocks noChangeShapeType="1"/>
            </p:cNvSpPr>
            <p:nvPr/>
          </p:nvSpPr>
          <p:spPr bwMode="auto">
            <a:xfrm>
              <a:off x="4955" y="3285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Text Box 26"/>
            <p:cNvSpPr txBox="1">
              <a:spLocks noChangeArrowheads="1"/>
            </p:cNvSpPr>
            <p:nvPr/>
          </p:nvSpPr>
          <p:spPr bwMode="auto">
            <a:xfrm>
              <a:off x="4493" y="3539"/>
              <a:ext cx="115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FontTx/>
                <a:buNone/>
              </a:pPr>
              <a:r>
                <a:rPr lang="es-ES" sz="1600">
                  <a:solidFill>
                    <a:srgbClr val="000000"/>
                  </a:solidFill>
                  <a:latin typeface="Arial Narrow" pitchFamily="34" charset="0"/>
                </a:rPr>
                <a:t>AVE Track results</a:t>
              </a:r>
              <a:endParaRPr lang="es-ES" sz="1600"/>
            </a:p>
          </p:txBody>
        </p:sp>
        <p:sp>
          <p:nvSpPr>
            <p:cNvPr id="32794" name="Line 27"/>
            <p:cNvSpPr>
              <a:spLocks noChangeShapeType="1"/>
            </p:cNvSpPr>
            <p:nvPr/>
          </p:nvSpPr>
          <p:spPr bwMode="auto">
            <a:xfrm flipH="1">
              <a:off x="3918" y="2141"/>
              <a:ext cx="10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2" name="Rectangle 29"/>
          <p:cNvSpPr>
            <a:spLocks noChangeArrowheads="1"/>
          </p:cNvSpPr>
          <p:nvPr/>
        </p:nvSpPr>
        <p:spPr bwMode="auto">
          <a:xfrm>
            <a:off x="250825" y="1916113"/>
            <a:ext cx="657701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3000">
                <a:solidFill>
                  <a:schemeClr val="accent2"/>
                </a:solidFill>
              </a:rPr>
              <a:t>Reuse human assessments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500034" y="2000240"/>
            <a:ext cx="7929089" cy="3323625"/>
            <a:chOff x="500034" y="2000240"/>
            <a:chExt cx="7929089" cy="3323625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3463507" y="2433691"/>
              <a:ext cx="3451708" cy="194378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1827226" y="3080118"/>
              <a:ext cx="2060175" cy="27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s-ES" sz="1200">
                  <a:solidFill>
                    <a:srgbClr val="000000"/>
                  </a:solidFill>
                  <a:latin typeface="Verdana" pitchFamily="34" charset="0"/>
                </a:rPr>
                <a:t>Candidate answer</a:t>
              </a:r>
              <a:endParaRPr lang="es-ES" sz="1200">
                <a:latin typeface="Verdana" pitchFamily="34" charset="0"/>
              </a:endParaRPr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2011418" y="3729545"/>
              <a:ext cx="1632497" cy="27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s-ES" sz="1200">
                  <a:solidFill>
                    <a:srgbClr val="000000"/>
                  </a:solidFill>
                  <a:latin typeface="Verdana" pitchFamily="34" charset="0"/>
                </a:rPr>
                <a:t>Supporting Text</a:t>
              </a:r>
              <a:endParaRPr lang="es-ES" sz="1200">
                <a:latin typeface="Verdana" pitchFamily="34" charset="0"/>
              </a:endParaRPr>
            </a:p>
          </p:txBody>
        </p:sp>
        <p:sp>
          <p:nvSpPr>
            <p:cNvPr id="26635" name="Text Box 11"/>
            <p:cNvSpPr txBox="1">
              <a:spLocks noChangeArrowheads="1"/>
            </p:cNvSpPr>
            <p:nvPr/>
          </p:nvSpPr>
          <p:spPr bwMode="auto">
            <a:xfrm>
              <a:off x="500034" y="4800424"/>
              <a:ext cx="2929410" cy="523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400" dirty="0" err="1">
                  <a:solidFill>
                    <a:srgbClr val="000000"/>
                  </a:solidFill>
                  <a:latin typeface="Verdana" pitchFamily="34" charset="0"/>
                </a:rPr>
                <a:t>Answer</a:t>
              </a:r>
              <a:r>
                <a:rPr lang="es-ES" sz="14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s-ES" sz="1400" dirty="0" err="1">
                  <a:solidFill>
                    <a:srgbClr val="000000"/>
                  </a:solidFill>
                  <a:latin typeface="Verdana" pitchFamily="34" charset="0"/>
                </a:rPr>
                <a:t>is</a:t>
              </a:r>
              <a:r>
                <a:rPr lang="es-ES" sz="14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s-ES" sz="1400" dirty="0" err="1">
                  <a:solidFill>
                    <a:srgbClr val="000000"/>
                  </a:solidFill>
                  <a:latin typeface="Verdana" pitchFamily="34" charset="0"/>
                </a:rPr>
                <a:t>not</a:t>
              </a:r>
              <a:r>
                <a:rPr lang="es-ES" sz="14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s-ES" sz="1400" dirty="0" err="1">
                  <a:solidFill>
                    <a:srgbClr val="000000"/>
                  </a:solidFill>
                  <a:latin typeface="Verdana" pitchFamily="34" charset="0"/>
                </a:rPr>
                <a:t>correct</a:t>
              </a:r>
              <a:r>
                <a:rPr lang="es-ES" sz="14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s-ES" sz="1400" dirty="0" err="1">
                  <a:solidFill>
                    <a:srgbClr val="000000"/>
                  </a:solidFill>
                  <a:latin typeface="Verdana" pitchFamily="34" charset="0"/>
                </a:rPr>
                <a:t>or</a:t>
              </a:r>
              <a:r>
                <a:rPr lang="es-ES" sz="14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s-ES" sz="1400" dirty="0" err="1">
                  <a:solidFill>
                    <a:srgbClr val="000000"/>
                  </a:solidFill>
                  <a:latin typeface="Verdana" pitchFamily="34" charset="0"/>
                </a:rPr>
                <a:t>not</a:t>
              </a:r>
              <a:r>
                <a:rPr lang="es-ES" sz="14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s-ES" sz="1400" dirty="0" err="1">
                  <a:solidFill>
                    <a:srgbClr val="000000"/>
                  </a:solidFill>
                  <a:latin typeface="Verdana" pitchFamily="34" charset="0"/>
                </a:rPr>
                <a:t>enough</a:t>
              </a:r>
              <a:r>
                <a:rPr lang="es-ES" sz="14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s-ES" sz="1400" dirty="0" err="1">
                  <a:solidFill>
                    <a:srgbClr val="000000"/>
                  </a:solidFill>
                  <a:latin typeface="Verdana" pitchFamily="34" charset="0"/>
                </a:rPr>
                <a:t>evidence</a:t>
              </a:r>
              <a:endParaRPr lang="es-ES" sz="1400" dirty="0">
                <a:latin typeface="Verdana" pitchFamily="34" charset="0"/>
              </a:endParaRPr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1828488" y="3513569"/>
              <a:ext cx="1635020" cy="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 flipV="1">
              <a:off x="1856243" y="2867142"/>
              <a:ext cx="1607265" cy="4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2372233" y="2432191"/>
              <a:ext cx="1090013" cy="277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s-ES" sz="1200">
                  <a:solidFill>
                    <a:srgbClr val="000000"/>
                  </a:solidFill>
                  <a:latin typeface="Verdana" pitchFamily="34" charset="0"/>
                </a:rPr>
                <a:t>Question</a:t>
              </a:r>
              <a:endParaRPr lang="es-ES" sz="1200">
                <a:latin typeface="Verdana" pitchFamily="34" charset="0"/>
              </a:endParaRPr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1828488" y="4161496"/>
              <a:ext cx="1635020" cy="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6915216" y="3729545"/>
              <a:ext cx="1453351" cy="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6732285" y="3297593"/>
              <a:ext cx="1696838" cy="27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s-ES" sz="1200">
                  <a:solidFill>
                    <a:srgbClr val="000000"/>
                  </a:solidFill>
                  <a:latin typeface="Verdana" pitchFamily="34" charset="0"/>
                </a:rPr>
                <a:t>Answer is correct</a:t>
              </a:r>
              <a:endParaRPr lang="es-ES" sz="1200">
                <a:latin typeface="Verdana" pitchFamily="34" charset="0"/>
              </a:endParaRPr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6370209" y="4377471"/>
              <a:ext cx="1262" cy="4319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 flipH="1">
              <a:off x="1283481" y="4809423"/>
              <a:ext cx="5086728" cy="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Text Box 38"/>
            <p:cNvSpPr txBox="1">
              <a:spLocks noChangeArrowheads="1"/>
            </p:cNvSpPr>
            <p:nvPr/>
          </p:nvSpPr>
          <p:spPr bwMode="auto">
            <a:xfrm>
              <a:off x="3462246" y="2000240"/>
              <a:ext cx="3452970" cy="304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400" b="1">
                  <a:solidFill>
                    <a:srgbClr val="000000"/>
                  </a:solidFill>
                  <a:latin typeface="Verdana" pitchFamily="34" charset="0"/>
                </a:rPr>
                <a:t>Answer Validation</a:t>
              </a:r>
              <a:endParaRPr lang="es-ES" sz="1400">
                <a:latin typeface="Verdana" pitchFamily="34" charset="0"/>
              </a:endParaRPr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s-ES" sz="3800" smtClean="0"/>
              <a:t>Answer Validation Exercise (AVE)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464770" y="5673349"/>
            <a:ext cx="3451788" cy="433452"/>
            <a:chOff x="3464770" y="5673349"/>
            <a:chExt cx="3451788" cy="433452"/>
          </a:xfrm>
        </p:grpSpPr>
        <p:grpSp>
          <p:nvGrpSpPr>
            <p:cNvPr id="26654" name="Group 31"/>
            <p:cNvGrpSpPr>
              <a:grpSpLocks/>
            </p:cNvGrpSpPr>
            <p:nvPr/>
          </p:nvGrpSpPr>
          <p:grpSpPr bwMode="auto">
            <a:xfrm>
              <a:off x="3464770" y="5889325"/>
              <a:ext cx="3451788" cy="217476"/>
              <a:chOff x="5295" y="11132"/>
              <a:chExt cx="3457" cy="145"/>
            </a:xfrm>
          </p:grpSpPr>
          <p:sp>
            <p:nvSpPr>
              <p:cNvPr id="26657" name="Line 32"/>
              <p:cNvSpPr>
                <a:spLocks noChangeShapeType="1"/>
              </p:cNvSpPr>
              <p:nvPr/>
            </p:nvSpPr>
            <p:spPr bwMode="auto">
              <a:xfrm>
                <a:off x="5295" y="11276"/>
                <a:ext cx="3456" cy="1"/>
              </a:xfrm>
              <a:prstGeom prst="line">
                <a:avLst/>
              </a:prstGeom>
              <a:noFill/>
              <a:ln w="28575">
                <a:solidFill>
                  <a:srgbClr val="00808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8" name="Line 33"/>
              <p:cNvSpPr>
                <a:spLocks noChangeShapeType="1"/>
              </p:cNvSpPr>
              <p:nvPr/>
            </p:nvSpPr>
            <p:spPr bwMode="auto">
              <a:xfrm flipV="1">
                <a:off x="5295" y="11132"/>
                <a:ext cx="1" cy="144"/>
              </a:xfrm>
              <a:prstGeom prst="line">
                <a:avLst/>
              </a:prstGeom>
              <a:noFill/>
              <a:ln w="28575">
                <a:solidFill>
                  <a:srgbClr val="00808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Line 34"/>
              <p:cNvSpPr>
                <a:spLocks noChangeShapeType="1"/>
              </p:cNvSpPr>
              <p:nvPr/>
            </p:nvSpPr>
            <p:spPr bwMode="auto">
              <a:xfrm flipV="1">
                <a:off x="8751" y="11132"/>
                <a:ext cx="1" cy="144"/>
              </a:xfrm>
              <a:prstGeom prst="line">
                <a:avLst/>
              </a:prstGeom>
              <a:noFill/>
              <a:ln w="28575">
                <a:solidFill>
                  <a:srgbClr val="00808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56" name="Text Box 36"/>
            <p:cNvSpPr txBox="1">
              <a:spLocks noChangeArrowheads="1"/>
            </p:cNvSpPr>
            <p:nvPr/>
          </p:nvSpPr>
          <p:spPr bwMode="auto">
            <a:xfrm>
              <a:off x="3464770" y="5673349"/>
              <a:ext cx="3449791" cy="304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400" dirty="0">
                  <a:solidFill>
                    <a:srgbClr val="000000"/>
                  </a:solidFill>
                  <a:latin typeface="Verdana" pitchFamily="34" charset="0"/>
                </a:rPr>
                <a:t>AVE 2007 - 2008</a:t>
              </a:r>
              <a:endParaRPr lang="es-ES" sz="1400" dirty="0">
                <a:latin typeface="Verdana" pitchFamily="34" charset="0"/>
              </a:endParaRPr>
            </a:p>
          </p:txBody>
        </p:sp>
      </p:grp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825203" y="2943633"/>
            <a:ext cx="1090013" cy="1433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s-ES" sz="1200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sz="1200" dirty="0">
                <a:solidFill>
                  <a:srgbClr val="000000"/>
                </a:solidFill>
                <a:latin typeface="Verdana" pitchFamily="34" charset="0"/>
              </a:rPr>
              <a:t>Textual </a:t>
            </a:r>
            <a:r>
              <a:rPr lang="es-ES" sz="1200" dirty="0" err="1">
                <a:solidFill>
                  <a:srgbClr val="000000"/>
                </a:solidFill>
                <a:latin typeface="Verdana" pitchFamily="34" charset="0"/>
              </a:rPr>
              <a:t>Entailment</a:t>
            </a:r>
            <a:endParaRPr lang="es-ES" sz="1200" dirty="0">
              <a:latin typeface="Verdana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463507" y="2433691"/>
            <a:ext cx="2361696" cy="1727805"/>
            <a:chOff x="3463507" y="2433691"/>
            <a:chExt cx="2361696" cy="1727805"/>
          </a:xfrm>
        </p:grpSpPr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4553521" y="2651166"/>
              <a:ext cx="1271682" cy="277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s-ES" sz="1200">
                  <a:solidFill>
                    <a:srgbClr val="000000"/>
                  </a:solidFill>
                  <a:latin typeface="Verdana" pitchFamily="34" charset="0"/>
                </a:rPr>
                <a:t>Hypothesis</a:t>
              </a:r>
              <a:endParaRPr lang="es-ES" sz="1200">
                <a:latin typeface="Verdana" pitchFamily="34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463507" y="2433691"/>
              <a:ext cx="2361695" cy="1727805"/>
              <a:chOff x="3463507" y="2433691"/>
              <a:chExt cx="2361695" cy="1727805"/>
            </a:xfrm>
          </p:grpSpPr>
          <p:sp>
            <p:nvSpPr>
              <p:cNvPr id="26636" name="Rectangle 12"/>
              <p:cNvSpPr>
                <a:spLocks noChangeArrowheads="1"/>
              </p:cNvSpPr>
              <p:nvPr/>
            </p:nvSpPr>
            <p:spPr bwMode="auto">
              <a:xfrm>
                <a:off x="3463507" y="2433691"/>
                <a:ext cx="1271682" cy="129585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s-ES" sz="1200" b="1" dirty="0">
                  <a:latin typeface="Arial Narrow" pitchFamily="34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s-ES" sz="1200" dirty="0" err="1">
                    <a:latin typeface="Verdana" pitchFamily="34" charset="0"/>
                  </a:rPr>
                  <a:t>Automatic</a:t>
                </a:r>
                <a:r>
                  <a:rPr lang="es-ES" sz="1200" dirty="0">
                    <a:latin typeface="Verdana" pitchFamily="34" charset="0"/>
                  </a:rPr>
                  <a:t> </a:t>
                </a:r>
                <a:r>
                  <a:rPr lang="es-ES" sz="1200" dirty="0" err="1">
                    <a:latin typeface="Verdana" pitchFamily="34" charset="0"/>
                  </a:rPr>
                  <a:t>Hypothesis</a:t>
                </a:r>
                <a:endParaRPr lang="es-ES" sz="1200" dirty="0">
                  <a:latin typeface="Verdana" pitchFamily="34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s-ES" sz="1200" dirty="0" err="1">
                    <a:latin typeface="Verdana" pitchFamily="34" charset="0"/>
                  </a:rPr>
                  <a:t>Generation</a:t>
                </a:r>
                <a:endParaRPr lang="es-ES" sz="1200" dirty="0">
                  <a:latin typeface="Verdana" pitchFamily="34" charset="0"/>
                </a:endParaRPr>
              </a:p>
            </p:txBody>
          </p:sp>
          <p:sp>
            <p:nvSpPr>
              <p:cNvPr id="26643" name="Line 19"/>
              <p:cNvSpPr>
                <a:spLocks noChangeShapeType="1"/>
              </p:cNvSpPr>
              <p:nvPr/>
            </p:nvSpPr>
            <p:spPr bwMode="auto">
              <a:xfrm>
                <a:off x="4735189" y="3081618"/>
                <a:ext cx="1090013" cy="15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Line 37"/>
              <p:cNvSpPr>
                <a:spLocks noChangeShapeType="1"/>
              </p:cNvSpPr>
              <p:nvPr/>
            </p:nvSpPr>
            <p:spPr bwMode="auto">
              <a:xfrm>
                <a:off x="3463507" y="4161496"/>
                <a:ext cx="236169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5477731" y="2928934"/>
            <a:ext cx="1539675" cy="2529939"/>
            <a:chOff x="5477731" y="2928934"/>
            <a:chExt cx="1539675" cy="2529939"/>
          </a:xfrm>
        </p:grpSpPr>
        <p:grpSp>
          <p:nvGrpSpPr>
            <p:cNvPr id="41" name="Group 40"/>
            <p:cNvGrpSpPr/>
            <p:nvPr/>
          </p:nvGrpSpPr>
          <p:grpSpPr>
            <a:xfrm>
              <a:off x="5477731" y="2943654"/>
              <a:ext cx="1539675" cy="2515219"/>
              <a:chOff x="5477731" y="2943654"/>
              <a:chExt cx="1539675" cy="2515219"/>
            </a:xfrm>
          </p:grpSpPr>
          <p:grpSp>
            <p:nvGrpSpPr>
              <p:cNvPr id="26653" name="Group 27"/>
              <p:cNvGrpSpPr>
                <a:grpSpLocks/>
              </p:cNvGrpSpPr>
              <p:nvPr/>
            </p:nvGrpSpPr>
            <p:grpSpPr bwMode="auto">
              <a:xfrm>
                <a:off x="5563601" y="2943654"/>
                <a:ext cx="1453805" cy="2515219"/>
                <a:chOff x="7397" y="9168"/>
                <a:chExt cx="1456" cy="1677"/>
              </a:xfrm>
            </p:grpSpPr>
            <p:sp>
              <p:nvSpPr>
                <p:cNvPr id="26660" name="Line 28"/>
                <p:cNvSpPr>
                  <a:spLocks noChangeShapeType="1"/>
                </p:cNvSpPr>
                <p:nvPr/>
              </p:nvSpPr>
              <p:spPr bwMode="auto">
                <a:xfrm>
                  <a:off x="7397" y="10844"/>
                  <a:ext cx="1440" cy="1"/>
                </a:xfrm>
                <a:prstGeom prst="line">
                  <a:avLst/>
                </a:prstGeom>
                <a:noFill/>
                <a:ln w="28575">
                  <a:solidFill>
                    <a:srgbClr val="00808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1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7397" y="9168"/>
                  <a:ext cx="24" cy="1676"/>
                </a:xfrm>
                <a:prstGeom prst="line">
                  <a:avLst/>
                </a:prstGeom>
                <a:noFill/>
                <a:ln w="28575">
                  <a:solidFill>
                    <a:srgbClr val="00808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8838" y="9168"/>
                  <a:ext cx="15" cy="1676"/>
                </a:xfrm>
                <a:prstGeom prst="line">
                  <a:avLst/>
                </a:prstGeom>
                <a:noFill/>
                <a:ln w="28575">
                  <a:solidFill>
                    <a:srgbClr val="00808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655" name="Text Box 35"/>
              <p:cNvSpPr txBox="1">
                <a:spLocks noChangeArrowheads="1"/>
              </p:cNvSpPr>
              <p:nvPr/>
            </p:nvSpPr>
            <p:spPr bwMode="auto">
              <a:xfrm>
                <a:off x="5477731" y="5025422"/>
                <a:ext cx="1436831" cy="3044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s-ES" sz="1400">
                    <a:solidFill>
                      <a:srgbClr val="000000"/>
                    </a:solidFill>
                    <a:latin typeface="Verdana" pitchFamily="34" charset="0"/>
                  </a:rPr>
                  <a:t>AVE 2006</a:t>
                </a:r>
                <a:endParaRPr lang="es-ES" sz="1400">
                  <a:latin typeface="Verdana" pitchFamily="34" charset="0"/>
                </a:endParaRPr>
              </a:p>
            </p:txBody>
          </p:sp>
        </p:grpSp>
        <p:sp>
          <p:nvSpPr>
            <p:cNvPr id="39" name="Line 28"/>
            <p:cNvSpPr>
              <a:spLocks noChangeShapeType="1"/>
            </p:cNvSpPr>
            <p:nvPr/>
          </p:nvSpPr>
          <p:spPr bwMode="auto">
            <a:xfrm>
              <a:off x="5572132" y="2928934"/>
              <a:ext cx="1437797" cy="150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77156" cy="4524396"/>
          </a:xfrm>
        </p:spPr>
        <p:txBody>
          <a:bodyPr/>
          <a:lstStyle/>
          <a:p>
            <a:r>
              <a:rPr lang="en-US" sz="2800" dirty="0" smtClean="0"/>
              <a:t>Motivation and goals</a:t>
            </a:r>
          </a:p>
          <a:p>
            <a:r>
              <a:rPr lang="en-US" sz="2800" dirty="0" smtClean="0"/>
              <a:t>Definition and general framework</a:t>
            </a:r>
          </a:p>
          <a:p>
            <a:r>
              <a:rPr lang="en-US" sz="2800" dirty="0" smtClean="0"/>
              <a:t>AVE 2006</a:t>
            </a:r>
          </a:p>
          <a:p>
            <a:pPr lvl="2"/>
            <a:r>
              <a:rPr lang="en-US" sz="2000" dirty="0" smtClean="0"/>
              <a:t>Underlying architecture: pipeline</a:t>
            </a:r>
          </a:p>
          <a:p>
            <a:pPr lvl="2"/>
            <a:r>
              <a:rPr lang="en-US" sz="2000" dirty="0" smtClean="0"/>
              <a:t>Evaluating the validation</a:t>
            </a:r>
          </a:p>
          <a:p>
            <a:pPr lvl="2"/>
            <a:r>
              <a:rPr lang="en-US" sz="2000" dirty="0" smtClean="0"/>
              <a:t>As RTE exercise: pairs text-hypothesis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AVE 2007 &amp; 2008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QA 2009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428596" y="2857496"/>
            <a:ext cx="785818" cy="642942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301625"/>
            <a:ext cx="7112021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AVE 2006: A RTE exercise</a:t>
            </a:r>
          </a:p>
        </p:txBody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8992" y="5072074"/>
            <a:ext cx="5419708" cy="99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000" dirty="0" smtClean="0"/>
              <a:t>If the text semantically entails the hypothesis, then the answer is expected to be correct.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219200" y="2571744"/>
            <a:ext cx="1676400" cy="609600"/>
          </a:xfrm>
          <a:prstGeom prst="rect">
            <a:avLst/>
          </a:prstGeom>
          <a:solidFill>
            <a:srgbClr val="008080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s-ES" dirty="0" err="1">
                <a:solidFill>
                  <a:schemeClr val="bg1"/>
                </a:solidFill>
              </a:rPr>
              <a:t>Question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048000" y="2038344"/>
            <a:ext cx="4038600" cy="1676400"/>
            <a:chOff x="1920" y="1056"/>
            <a:chExt cx="2544" cy="1056"/>
          </a:xfrm>
        </p:grpSpPr>
        <p:sp>
          <p:nvSpPr>
            <p:cNvPr id="27664" name="Line 5"/>
            <p:cNvSpPr>
              <a:spLocks noChangeShapeType="1"/>
            </p:cNvSpPr>
            <p:nvPr/>
          </p:nvSpPr>
          <p:spPr bwMode="auto">
            <a:xfrm>
              <a:off x="1920" y="158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Rectangle 6"/>
            <p:cNvSpPr>
              <a:spLocks noChangeArrowheads="1"/>
            </p:cNvSpPr>
            <p:nvPr/>
          </p:nvSpPr>
          <p:spPr bwMode="auto">
            <a:xfrm>
              <a:off x="2976" y="1728"/>
              <a:ext cx="1488" cy="384"/>
            </a:xfrm>
            <a:prstGeom prst="rect">
              <a:avLst/>
            </a:prstGeom>
            <a:solidFill>
              <a:srgbClr val="006699"/>
            </a:solid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s-ES" dirty="0" err="1">
                  <a:solidFill>
                    <a:schemeClr val="bg1"/>
                  </a:solidFill>
                </a:rPr>
                <a:t>Supporting</a:t>
              </a:r>
              <a:r>
                <a:rPr lang="es-ES" dirty="0">
                  <a:solidFill>
                    <a:schemeClr val="bg1"/>
                  </a:solidFill>
                </a:rPr>
                <a:t> </a:t>
              </a:r>
              <a:r>
                <a:rPr lang="es-ES" dirty="0" err="1" smtClean="0">
                  <a:solidFill>
                    <a:schemeClr val="bg1"/>
                  </a:solidFill>
                </a:rPr>
                <a:t>snippet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27666" name="Rectangle 7"/>
            <p:cNvSpPr>
              <a:spLocks noChangeArrowheads="1"/>
            </p:cNvSpPr>
            <p:nvPr/>
          </p:nvSpPr>
          <p:spPr bwMode="auto">
            <a:xfrm>
              <a:off x="2976" y="1056"/>
              <a:ext cx="1488" cy="384"/>
            </a:xfrm>
            <a:prstGeom prst="rect">
              <a:avLst/>
            </a:prstGeom>
            <a:solidFill>
              <a:srgbClr val="006699"/>
            </a:solid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s-ES" dirty="0" err="1">
                  <a:solidFill>
                    <a:schemeClr val="bg1"/>
                  </a:solidFill>
                </a:rPr>
                <a:t>Exact</a:t>
              </a:r>
              <a:r>
                <a:rPr lang="es-ES" dirty="0">
                  <a:solidFill>
                    <a:schemeClr val="bg1"/>
                  </a:solidFill>
                </a:rPr>
                <a:t> </a:t>
              </a:r>
              <a:r>
                <a:rPr lang="es-ES" dirty="0" err="1">
                  <a:solidFill>
                    <a:schemeClr val="bg1"/>
                  </a:solidFill>
                </a:rPr>
                <a:t>Answer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grpSp>
          <p:nvGrpSpPr>
            <p:cNvPr id="27667" name="Group 20"/>
            <p:cNvGrpSpPr>
              <a:grpSpLocks/>
            </p:cNvGrpSpPr>
            <p:nvPr/>
          </p:nvGrpSpPr>
          <p:grpSpPr bwMode="auto">
            <a:xfrm>
              <a:off x="3648" y="1488"/>
              <a:ext cx="192" cy="192"/>
              <a:chOff x="3648" y="1488"/>
              <a:chExt cx="192" cy="192"/>
            </a:xfrm>
          </p:grpSpPr>
          <p:sp>
            <p:nvSpPr>
              <p:cNvPr id="27669" name="Line 8"/>
              <p:cNvSpPr>
                <a:spLocks noChangeShapeType="1"/>
              </p:cNvSpPr>
              <p:nvPr/>
            </p:nvSpPr>
            <p:spPr bwMode="auto">
              <a:xfrm>
                <a:off x="3744" y="148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Line 9"/>
              <p:cNvSpPr>
                <a:spLocks noChangeShapeType="1"/>
              </p:cNvSpPr>
              <p:nvPr/>
            </p:nvSpPr>
            <p:spPr bwMode="auto">
              <a:xfrm flipH="1">
                <a:off x="3648" y="158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8" name="Rectangle 10"/>
            <p:cNvSpPr>
              <a:spLocks noChangeArrowheads="1"/>
            </p:cNvSpPr>
            <p:nvPr/>
          </p:nvSpPr>
          <p:spPr bwMode="auto">
            <a:xfrm>
              <a:off x="2016" y="129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s-ES" dirty="0"/>
                <a:t>QA </a:t>
              </a:r>
              <a:r>
                <a:rPr lang="es-ES" dirty="0" err="1"/>
                <a:t>system</a:t>
              </a:r>
              <a:endParaRPr lang="en-GB" dirty="0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60400" y="1924044"/>
            <a:ext cx="7802563" cy="3114676"/>
            <a:chOff x="416" y="984"/>
            <a:chExt cx="4915" cy="1962"/>
          </a:xfrm>
        </p:grpSpPr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4275" y="2562"/>
              <a:ext cx="1056" cy="38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s-ES" dirty="0" err="1">
                  <a:solidFill>
                    <a:schemeClr val="bg1"/>
                  </a:solidFill>
                </a:rPr>
                <a:t>Hypothesis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7661" name="Freeform 13"/>
            <p:cNvSpPr>
              <a:spLocks/>
            </p:cNvSpPr>
            <p:nvPr/>
          </p:nvSpPr>
          <p:spPr bwMode="auto">
            <a:xfrm>
              <a:off x="416" y="984"/>
              <a:ext cx="4552" cy="1064"/>
            </a:xfrm>
            <a:custGeom>
              <a:avLst/>
              <a:gdLst>
                <a:gd name="T0" fmla="*/ 4192 w 4552"/>
                <a:gd name="T1" fmla="*/ 24 h 1064"/>
                <a:gd name="T2" fmla="*/ 2176 w 4552"/>
                <a:gd name="T3" fmla="*/ 24 h 1064"/>
                <a:gd name="T4" fmla="*/ 496 w 4552"/>
                <a:gd name="T5" fmla="*/ 168 h 1064"/>
                <a:gd name="T6" fmla="*/ 160 w 4552"/>
                <a:gd name="T7" fmla="*/ 792 h 1064"/>
                <a:gd name="T8" fmla="*/ 1456 w 4552"/>
                <a:gd name="T9" fmla="*/ 1032 h 1064"/>
                <a:gd name="T10" fmla="*/ 2656 w 4552"/>
                <a:gd name="T11" fmla="*/ 600 h 1064"/>
                <a:gd name="T12" fmla="*/ 4240 w 4552"/>
                <a:gd name="T13" fmla="*/ 552 h 1064"/>
                <a:gd name="T14" fmla="*/ 4528 w 4552"/>
                <a:gd name="T15" fmla="*/ 264 h 1064"/>
                <a:gd name="T16" fmla="*/ 4240 w 4552"/>
                <a:gd name="T17" fmla="*/ 24 h 10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52"/>
                <a:gd name="T28" fmla="*/ 0 h 1064"/>
                <a:gd name="T29" fmla="*/ 4552 w 4552"/>
                <a:gd name="T30" fmla="*/ 1064 h 10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52" h="1064">
                  <a:moveTo>
                    <a:pt x="4192" y="24"/>
                  </a:moveTo>
                  <a:cubicBezTo>
                    <a:pt x="3492" y="12"/>
                    <a:pt x="2792" y="0"/>
                    <a:pt x="2176" y="24"/>
                  </a:cubicBezTo>
                  <a:cubicBezTo>
                    <a:pt x="1560" y="48"/>
                    <a:pt x="832" y="40"/>
                    <a:pt x="496" y="168"/>
                  </a:cubicBezTo>
                  <a:cubicBezTo>
                    <a:pt x="160" y="296"/>
                    <a:pt x="0" y="648"/>
                    <a:pt x="160" y="792"/>
                  </a:cubicBezTo>
                  <a:cubicBezTo>
                    <a:pt x="320" y="936"/>
                    <a:pt x="1040" y="1064"/>
                    <a:pt x="1456" y="1032"/>
                  </a:cubicBezTo>
                  <a:cubicBezTo>
                    <a:pt x="1872" y="1000"/>
                    <a:pt x="2192" y="680"/>
                    <a:pt x="2656" y="600"/>
                  </a:cubicBezTo>
                  <a:cubicBezTo>
                    <a:pt x="3120" y="520"/>
                    <a:pt x="3928" y="608"/>
                    <a:pt x="4240" y="552"/>
                  </a:cubicBezTo>
                  <a:cubicBezTo>
                    <a:pt x="4552" y="496"/>
                    <a:pt x="4528" y="352"/>
                    <a:pt x="4528" y="264"/>
                  </a:cubicBezTo>
                  <a:cubicBezTo>
                    <a:pt x="4528" y="176"/>
                    <a:pt x="4384" y="100"/>
                    <a:pt x="4240" y="2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Freeform 14"/>
            <p:cNvSpPr>
              <a:spLocks/>
            </p:cNvSpPr>
            <p:nvPr/>
          </p:nvSpPr>
          <p:spPr bwMode="auto">
            <a:xfrm flipH="1">
              <a:off x="4860" y="1527"/>
              <a:ext cx="315" cy="990"/>
            </a:xfrm>
            <a:custGeom>
              <a:avLst/>
              <a:gdLst>
                <a:gd name="T0" fmla="*/ 112 w 112"/>
                <a:gd name="T1" fmla="*/ 0 h 432"/>
                <a:gd name="T2" fmla="*/ 16 w 112"/>
                <a:gd name="T3" fmla="*/ 192 h 432"/>
                <a:gd name="T4" fmla="*/ 16 w 112"/>
                <a:gd name="T5" fmla="*/ 432 h 432"/>
                <a:gd name="T6" fmla="*/ 0 60000 65536"/>
                <a:gd name="T7" fmla="*/ 0 60000 65536"/>
                <a:gd name="T8" fmla="*/ 0 60000 65536"/>
                <a:gd name="T9" fmla="*/ 0 w 112"/>
                <a:gd name="T10" fmla="*/ 0 h 432"/>
                <a:gd name="T11" fmla="*/ 112 w 112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432">
                  <a:moveTo>
                    <a:pt x="112" y="0"/>
                  </a:moveTo>
                  <a:cubicBezTo>
                    <a:pt x="72" y="60"/>
                    <a:pt x="32" y="120"/>
                    <a:pt x="16" y="192"/>
                  </a:cubicBezTo>
                  <a:cubicBezTo>
                    <a:pt x="0" y="264"/>
                    <a:pt x="8" y="348"/>
                    <a:pt x="16" y="43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429000" y="2952746"/>
            <a:ext cx="4114800" cy="2085976"/>
            <a:chOff x="2160" y="1632"/>
            <a:chExt cx="2592" cy="1314"/>
          </a:xfrm>
        </p:grpSpPr>
        <p:sp>
          <p:nvSpPr>
            <p:cNvPr id="27657" name="Oval 16"/>
            <p:cNvSpPr>
              <a:spLocks noChangeArrowheads="1"/>
            </p:cNvSpPr>
            <p:nvPr/>
          </p:nvSpPr>
          <p:spPr bwMode="auto">
            <a:xfrm>
              <a:off x="2688" y="1632"/>
              <a:ext cx="2064" cy="5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Freeform 17"/>
            <p:cNvSpPr>
              <a:spLocks/>
            </p:cNvSpPr>
            <p:nvPr/>
          </p:nvSpPr>
          <p:spPr bwMode="auto">
            <a:xfrm>
              <a:off x="2565" y="2112"/>
              <a:ext cx="315" cy="405"/>
            </a:xfrm>
            <a:custGeom>
              <a:avLst/>
              <a:gdLst>
                <a:gd name="T0" fmla="*/ 176 w 112"/>
                <a:gd name="T1" fmla="*/ 0 h 432"/>
                <a:gd name="T2" fmla="*/ 25 w 112"/>
                <a:gd name="T3" fmla="*/ 149 h 432"/>
                <a:gd name="T4" fmla="*/ 25 w 112"/>
                <a:gd name="T5" fmla="*/ 336 h 432"/>
                <a:gd name="T6" fmla="*/ 0 60000 65536"/>
                <a:gd name="T7" fmla="*/ 0 60000 65536"/>
                <a:gd name="T8" fmla="*/ 0 60000 65536"/>
                <a:gd name="T9" fmla="*/ 0 w 112"/>
                <a:gd name="T10" fmla="*/ 0 h 432"/>
                <a:gd name="T11" fmla="*/ 112 w 112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432">
                  <a:moveTo>
                    <a:pt x="112" y="0"/>
                  </a:moveTo>
                  <a:cubicBezTo>
                    <a:pt x="72" y="60"/>
                    <a:pt x="32" y="120"/>
                    <a:pt x="16" y="192"/>
                  </a:cubicBezTo>
                  <a:cubicBezTo>
                    <a:pt x="0" y="264"/>
                    <a:pt x="8" y="348"/>
                    <a:pt x="16" y="43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Rectangle 18"/>
            <p:cNvSpPr>
              <a:spLocks noChangeArrowheads="1"/>
            </p:cNvSpPr>
            <p:nvPr/>
          </p:nvSpPr>
          <p:spPr bwMode="auto">
            <a:xfrm>
              <a:off x="2160" y="2562"/>
              <a:ext cx="1056" cy="38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s-ES" dirty="0" err="1">
                  <a:solidFill>
                    <a:schemeClr val="bg1"/>
                  </a:solidFill>
                </a:rPr>
                <a:t>Text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5214942" y="4714884"/>
            <a:ext cx="13573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  Entailment?</a:t>
            </a:r>
            <a:endParaRPr lang="en-US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785786" y="5929330"/>
            <a:ext cx="7848600" cy="419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Clr>
                <a:schemeClr val="tx1"/>
              </a:buClr>
              <a:buSzPct val="70000"/>
              <a:buNone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this true? Yes 95% with current QA systems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GB" sz="2000" kern="0" dirty="0" smtClean="0"/>
              <a:t>J LOG COMP 2009) 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4163" grpId="0" build="p" autoUpdateAnimBg="0"/>
      <p:bldP spid="23" grpId="0" animBg="1"/>
      <p:bldP spid="2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friends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72066" y="1905000"/>
            <a:ext cx="3857652" cy="445295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Question Answering</a:t>
            </a:r>
          </a:p>
          <a:p>
            <a:pPr lvl="1"/>
            <a:r>
              <a:rPr lang="en-US" sz="2000" dirty="0" smtClean="0"/>
              <a:t>Nothing else than answering a question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Natural Language Understanding</a:t>
            </a:r>
          </a:p>
          <a:p>
            <a:pPr lvl="1"/>
            <a:r>
              <a:rPr lang="en-US" sz="2000" dirty="0" smtClean="0"/>
              <a:t>Something there, if you are able to answer a question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QA: extrinsic evaluation for NLU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Suddenly… (See the track?)</a:t>
            </a:r>
          </a:p>
          <a:p>
            <a:pPr>
              <a:buNone/>
            </a:pPr>
            <a:r>
              <a:rPr lang="en-US" sz="2000" dirty="0" smtClean="0"/>
              <a:t>…The QA Track at TREC</a:t>
            </a:r>
            <a:endParaRPr lang="en-US" sz="2000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928802"/>
            <a:ext cx="4762500" cy="3267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Collections AVE 2006</a:t>
            </a:r>
            <a:endParaRPr lang="en-GB" dirty="0"/>
          </a:p>
        </p:txBody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5334000"/>
            <a:ext cx="7572428" cy="99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100" dirty="0">
                <a:solidFill>
                  <a:srgbClr val="008080"/>
                </a:solidFill>
              </a:rPr>
              <a:t>Available </a:t>
            </a:r>
            <a:r>
              <a:rPr lang="en-GB" sz="2100" dirty="0" smtClean="0">
                <a:solidFill>
                  <a:srgbClr val="008080"/>
                </a:solidFill>
              </a:rPr>
              <a:t>at:	</a:t>
            </a:r>
            <a:r>
              <a:rPr lang="en-GB" sz="2100" b="1" dirty="0" smtClean="0"/>
              <a:t>nlp.uned.es/clef-</a:t>
            </a:r>
            <a:r>
              <a:rPr lang="en-GB" sz="2100" b="1" dirty="0" err="1" smtClean="0"/>
              <a:t>qa</a:t>
            </a:r>
            <a:r>
              <a:rPr lang="en-GB" sz="2100" b="1" dirty="0" smtClean="0"/>
              <a:t>/</a:t>
            </a:r>
            <a:r>
              <a:rPr lang="en-GB" sz="2100" b="1" dirty="0" err="1" smtClean="0"/>
              <a:t>ave</a:t>
            </a:r>
            <a:r>
              <a:rPr lang="en-GB" sz="2100" b="1" dirty="0"/>
              <a:t>/</a:t>
            </a:r>
          </a:p>
          <a:p>
            <a:endParaRPr lang="en-GB" sz="2100" dirty="0"/>
          </a:p>
        </p:txBody>
      </p:sp>
      <p:graphicFrame>
        <p:nvGraphicFramePr>
          <p:cNvPr id="1247281" name="Group 49"/>
          <p:cNvGraphicFramePr>
            <a:graphicFrameLocks noGrp="1"/>
          </p:cNvGraphicFramePr>
          <p:nvPr/>
        </p:nvGraphicFramePr>
        <p:xfrm>
          <a:off x="1071538" y="2000240"/>
          <a:ext cx="7543800" cy="3291840"/>
        </p:xfrm>
        <a:graphic>
          <a:graphicData uri="http://schemas.openxmlformats.org/drawingml/2006/table">
            <a:tbl>
              <a:tblPr/>
              <a:tblGrid>
                <a:gridCol w="1785950"/>
                <a:gridCol w="3243250"/>
                <a:gridCol w="25146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Testing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(</a:t>
                      </a: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pairs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entail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Training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English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2088 (10% YES)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2870 (15% YES)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Spanish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2369 (28% YES)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2905 (22% YES)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German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1443 (25% YES)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French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3266 (22% YES)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Italian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1140 (16% YES)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Dutch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807   (10% YES)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Portuguese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1324 (14% YES)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Evaluating the Validation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89138"/>
            <a:ext cx="74644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100" smtClean="0"/>
              <a:t>Validation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000" smtClean="0"/>
              <a:t>Decide if each candidate </a:t>
            </a:r>
            <a:r>
              <a:rPr lang="es-ES" sz="2000" b="1" smtClean="0"/>
              <a:t>answer </a:t>
            </a:r>
            <a:r>
              <a:rPr lang="es-ES" sz="2000" smtClean="0"/>
              <a:t>is correct or not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800" smtClean="0"/>
              <a:t>YES | NO</a:t>
            </a:r>
          </a:p>
          <a:p>
            <a:pPr lvl="2"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r>
              <a:rPr lang="en-GB" sz="2100" smtClean="0"/>
              <a:t>Not balanced collections</a:t>
            </a:r>
          </a:p>
          <a:p>
            <a:pPr eaLnBrk="1" hangingPunct="1">
              <a:lnSpc>
                <a:spcPct val="90000"/>
              </a:lnSpc>
            </a:pPr>
            <a:endParaRPr lang="en-GB" sz="2100" smtClean="0"/>
          </a:p>
          <a:p>
            <a:pPr eaLnBrk="1" hangingPunct="1">
              <a:lnSpc>
                <a:spcPct val="90000"/>
              </a:lnSpc>
            </a:pPr>
            <a:r>
              <a:rPr lang="en-GB" sz="2100" smtClean="0">
                <a:solidFill>
                  <a:schemeClr val="accent2"/>
                </a:solidFill>
              </a:rPr>
              <a:t>Approach:</a:t>
            </a:r>
            <a:r>
              <a:rPr lang="en-GB" sz="2100" smtClean="0"/>
              <a:t> Detect if there is enough evidence to accept an answer</a:t>
            </a:r>
          </a:p>
          <a:p>
            <a:pPr eaLnBrk="1" hangingPunct="1">
              <a:lnSpc>
                <a:spcPct val="90000"/>
              </a:lnSpc>
            </a:pPr>
            <a:endParaRPr lang="en-GB" sz="2100" smtClean="0"/>
          </a:p>
          <a:p>
            <a:pPr eaLnBrk="1" hangingPunct="1">
              <a:lnSpc>
                <a:spcPct val="90000"/>
              </a:lnSpc>
            </a:pPr>
            <a:r>
              <a:rPr lang="en-GB" sz="2100" smtClean="0">
                <a:solidFill>
                  <a:schemeClr val="accent2"/>
                </a:solidFill>
              </a:rPr>
              <a:t>Measures:</a:t>
            </a:r>
            <a:r>
              <a:rPr lang="en-GB" sz="2100" smtClean="0"/>
              <a:t> Precision, recall and F over correct answers</a:t>
            </a:r>
          </a:p>
          <a:p>
            <a:pPr eaLnBrk="1" hangingPunct="1">
              <a:lnSpc>
                <a:spcPct val="90000"/>
              </a:lnSpc>
            </a:pPr>
            <a:endParaRPr lang="en-GB" sz="2100" smtClean="0"/>
          </a:p>
          <a:p>
            <a:pPr eaLnBrk="1" hangingPunct="1">
              <a:lnSpc>
                <a:spcPct val="90000"/>
              </a:lnSpc>
            </a:pPr>
            <a:r>
              <a:rPr lang="en-GB" sz="2100" smtClean="0">
                <a:solidFill>
                  <a:schemeClr val="accent2"/>
                </a:solidFill>
              </a:rPr>
              <a:t>Baseline system:</a:t>
            </a:r>
            <a:r>
              <a:rPr lang="en-GB" sz="2100" smtClean="0"/>
              <a:t> Accept all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smtClean="0"/>
              <a:t>Evaluating the Validation</a:t>
            </a:r>
          </a:p>
        </p:txBody>
      </p:sp>
      <p:graphicFrame>
        <p:nvGraphicFramePr>
          <p:cNvPr id="1026" name="Object 42"/>
          <p:cNvGraphicFramePr>
            <a:graphicFrameLocks noChangeAspect="1"/>
          </p:cNvGraphicFramePr>
          <p:nvPr>
            <p:ph idx="1"/>
          </p:nvPr>
        </p:nvGraphicFramePr>
        <p:xfrm>
          <a:off x="5076825" y="4437063"/>
          <a:ext cx="3024188" cy="1150937"/>
        </p:xfrm>
        <a:graphic>
          <a:graphicData uri="http://schemas.openxmlformats.org/presentationml/2006/ole">
            <p:oleObj spid="_x0000_s1026" name="Ecuación" r:id="rId3" imgW="1168200" imgH="444240" progId="Equation.3">
              <p:embed/>
            </p:oleObj>
          </a:graphicData>
        </a:graphic>
      </p:graphicFrame>
      <p:graphicFrame>
        <p:nvGraphicFramePr>
          <p:cNvPr id="39986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2771775" y="1916113"/>
          <a:ext cx="3887788" cy="2225040"/>
        </p:xfrm>
        <a:graphic>
          <a:graphicData uri="http://schemas.openxmlformats.org/drawingml/2006/table">
            <a:tbl>
              <a:tblPr/>
              <a:tblGrid>
                <a:gridCol w="1296988"/>
                <a:gridCol w="1293812"/>
                <a:gridCol w="12969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Correct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Incorrect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Answer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Accepted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Answer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Rejected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CR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71550" y="4437063"/>
          <a:ext cx="3481388" cy="1108075"/>
        </p:xfrm>
        <a:graphic>
          <a:graphicData uri="http://schemas.openxmlformats.org/presentationml/2006/ole">
            <p:oleObj spid="_x0000_s1027" name="Ecuación" r:id="rId4" imgW="1396800" imgH="444240" progId="Equation.3">
              <p:embed/>
            </p:oleObj>
          </a:graphicData>
        </a:graphic>
      </p:graphicFrame>
      <p:graphicFrame>
        <p:nvGraphicFramePr>
          <p:cNvPr id="1028" name="Object 4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059113" y="5876925"/>
          <a:ext cx="3313112" cy="847725"/>
        </p:xfrm>
        <a:graphic>
          <a:graphicData uri="http://schemas.openxmlformats.org/presentationml/2006/ole">
            <p:oleObj spid="_x0000_s1028" name="Ecuación" r:id="rId5" imgW="1638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AVE 2006</a:t>
            </a:r>
            <a:endParaRPr lang="en-GB" dirty="0"/>
          </a:p>
        </p:txBody>
      </p:sp>
      <p:graphicFrame>
        <p:nvGraphicFramePr>
          <p:cNvPr id="1252426" name="Group 74"/>
          <p:cNvGraphicFramePr>
            <a:graphicFrameLocks noGrp="1"/>
          </p:cNvGraphicFramePr>
          <p:nvPr/>
        </p:nvGraphicFramePr>
        <p:xfrm>
          <a:off x="285720" y="2000240"/>
          <a:ext cx="8643998" cy="3931920"/>
        </p:xfrm>
        <a:graphic>
          <a:graphicData uri="http://schemas.openxmlformats.org/drawingml/2006/table">
            <a:tbl>
              <a:tblPr/>
              <a:tblGrid>
                <a:gridCol w="1714512"/>
                <a:gridCol w="1403394"/>
                <a:gridCol w="1739878"/>
                <a:gridCol w="3786214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Language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Baseline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(F)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Best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system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(F)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Reported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Techiques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English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.27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.44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Logic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Spanish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.45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.61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Logic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German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.39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.54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Lexical, </a:t>
                      </a: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Syntax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Semantics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es-E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Logic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, Corpus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French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.37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.47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Overlapping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es-E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Learning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Dutch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.19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.39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Syntax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es-E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Learning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Portuguese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.38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.35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Overlapping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Italian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.29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.41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Overlapping</a:t>
                      </a:r>
                      <a:r>
                        <a:rPr kumimoji="0" lang="es-E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es-E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Learning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77156" cy="4524396"/>
          </a:xfrm>
        </p:spPr>
        <p:txBody>
          <a:bodyPr/>
          <a:lstStyle/>
          <a:p>
            <a:r>
              <a:rPr lang="en-US" sz="2800" dirty="0" smtClean="0"/>
              <a:t>Motivation and goals</a:t>
            </a:r>
          </a:p>
          <a:p>
            <a:r>
              <a:rPr lang="en-US" sz="2800" dirty="0" smtClean="0"/>
              <a:t>Definition and general framework</a:t>
            </a:r>
          </a:p>
          <a:p>
            <a:r>
              <a:rPr lang="en-US" sz="2800" dirty="0" smtClean="0"/>
              <a:t>AVE 2006</a:t>
            </a:r>
            <a:endParaRPr lang="en-US" sz="2000" dirty="0" smtClean="0"/>
          </a:p>
          <a:p>
            <a:r>
              <a:rPr lang="en-US" sz="2800" dirty="0" smtClean="0"/>
              <a:t>AVE 2007 &amp; 2008</a:t>
            </a:r>
          </a:p>
          <a:p>
            <a:pPr lvl="2"/>
            <a:r>
              <a:rPr lang="en-US" sz="2000" dirty="0" smtClean="0"/>
              <a:t>Underlying architecture: multi-stream</a:t>
            </a:r>
          </a:p>
          <a:p>
            <a:pPr lvl="2"/>
            <a:r>
              <a:rPr lang="en-US" sz="2000" dirty="0" smtClean="0"/>
              <a:t>Quantify the potential benefit of AV in QA</a:t>
            </a:r>
          </a:p>
          <a:p>
            <a:pPr lvl="2"/>
            <a:r>
              <a:rPr lang="en-US" sz="2000" dirty="0" smtClean="0"/>
              <a:t>Evaluating the correct selection of one answer</a:t>
            </a:r>
          </a:p>
          <a:p>
            <a:pPr lvl="2"/>
            <a:r>
              <a:rPr lang="en-US" sz="2000" dirty="0" smtClean="0"/>
              <a:t>Evaluating the correct rejection of all answers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QA 2009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428596" y="3429000"/>
            <a:ext cx="785818" cy="642942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331913" y="1844675"/>
            <a:ext cx="7531100" cy="4752975"/>
            <a:chOff x="839" y="1162"/>
            <a:chExt cx="4744" cy="2994"/>
          </a:xfrm>
        </p:grpSpPr>
        <p:sp>
          <p:nvSpPr>
            <p:cNvPr id="34820" name="Text Box 15"/>
            <p:cNvSpPr txBox="1">
              <a:spLocks noChangeArrowheads="1"/>
            </p:cNvSpPr>
            <p:nvPr/>
          </p:nvSpPr>
          <p:spPr bwMode="auto">
            <a:xfrm>
              <a:off x="1824" y="1570"/>
              <a:ext cx="925" cy="236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1</a:t>
              </a:r>
            </a:p>
          </p:txBody>
        </p:sp>
        <p:sp>
          <p:nvSpPr>
            <p:cNvPr id="34821" name="Text Box 16"/>
            <p:cNvSpPr txBox="1">
              <a:spLocks noChangeArrowheads="1"/>
            </p:cNvSpPr>
            <p:nvPr/>
          </p:nvSpPr>
          <p:spPr bwMode="auto">
            <a:xfrm>
              <a:off x="1824" y="1933"/>
              <a:ext cx="925" cy="236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2</a:t>
              </a:r>
            </a:p>
          </p:txBody>
        </p:sp>
        <p:sp>
          <p:nvSpPr>
            <p:cNvPr id="34822" name="Text Box 17"/>
            <p:cNvSpPr txBox="1">
              <a:spLocks noChangeArrowheads="1"/>
            </p:cNvSpPr>
            <p:nvPr/>
          </p:nvSpPr>
          <p:spPr bwMode="auto">
            <a:xfrm>
              <a:off x="1824" y="2296"/>
              <a:ext cx="925" cy="236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3</a:t>
              </a:r>
            </a:p>
          </p:txBody>
        </p:sp>
        <p:sp>
          <p:nvSpPr>
            <p:cNvPr id="34823" name="Text Box 18"/>
            <p:cNvSpPr txBox="1">
              <a:spLocks noChangeArrowheads="1"/>
            </p:cNvSpPr>
            <p:nvPr/>
          </p:nvSpPr>
          <p:spPr bwMode="auto">
            <a:xfrm>
              <a:off x="1824" y="2931"/>
              <a:ext cx="925" cy="236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n</a:t>
              </a:r>
            </a:p>
          </p:txBody>
        </p:sp>
        <p:sp>
          <p:nvSpPr>
            <p:cNvPr id="34824" name="Line 19"/>
            <p:cNvSpPr>
              <a:spLocks noChangeShapeType="1"/>
            </p:cNvSpPr>
            <p:nvPr/>
          </p:nvSpPr>
          <p:spPr bwMode="auto">
            <a:xfrm>
              <a:off x="1024" y="1389"/>
              <a:ext cx="326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20"/>
            <p:cNvSpPr>
              <a:spLocks noChangeShapeType="1"/>
            </p:cNvSpPr>
            <p:nvPr/>
          </p:nvSpPr>
          <p:spPr bwMode="auto">
            <a:xfrm>
              <a:off x="1393" y="1707"/>
              <a:ext cx="431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Line 21"/>
            <p:cNvSpPr>
              <a:spLocks noChangeShapeType="1"/>
            </p:cNvSpPr>
            <p:nvPr/>
          </p:nvSpPr>
          <p:spPr bwMode="auto">
            <a:xfrm>
              <a:off x="1393" y="2069"/>
              <a:ext cx="431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Line 22"/>
            <p:cNvSpPr>
              <a:spLocks noChangeShapeType="1"/>
            </p:cNvSpPr>
            <p:nvPr/>
          </p:nvSpPr>
          <p:spPr bwMode="auto">
            <a:xfrm>
              <a:off x="1393" y="2432"/>
              <a:ext cx="431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Line 23"/>
            <p:cNvSpPr>
              <a:spLocks noChangeShapeType="1"/>
            </p:cNvSpPr>
            <p:nvPr/>
          </p:nvSpPr>
          <p:spPr bwMode="auto">
            <a:xfrm>
              <a:off x="1393" y="3067"/>
              <a:ext cx="431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Line 24"/>
            <p:cNvSpPr>
              <a:spLocks noChangeShapeType="1"/>
            </p:cNvSpPr>
            <p:nvPr/>
          </p:nvSpPr>
          <p:spPr bwMode="auto">
            <a:xfrm flipV="1">
              <a:off x="1393" y="1389"/>
              <a:ext cx="0" cy="167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Text Box 25"/>
            <p:cNvSpPr txBox="1">
              <a:spLocks noChangeArrowheads="1"/>
            </p:cNvSpPr>
            <p:nvPr/>
          </p:nvSpPr>
          <p:spPr bwMode="auto">
            <a:xfrm>
              <a:off x="839" y="1162"/>
              <a:ext cx="9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Question</a:t>
              </a:r>
            </a:p>
          </p:txBody>
        </p:sp>
        <p:sp>
          <p:nvSpPr>
            <p:cNvPr id="34831" name="Line 26"/>
            <p:cNvSpPr>
              <a:spLocks noChangeShapeType="1"/>
            </p:cNvSpPr>
            <p:nvPr/>
          </p:nvSpPr>
          <p:spPr bwMode="auto">
            <a:xfrm>
              <a:off x="3242" y="2160"/>
              <a:ext cx="555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27"/>
            <p:cNvSpPr>
              <a:spLocks noChangeShapeType="1"/>
            </p:cNvSpPr>
            <p:nvPr/>
          </p:nvSpPr>
          <p:spPr bwMode="auto">
            <a:xfrm>
              <a:off x="2749" y="2069"/>
              <a:ext cx="308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28"/>
            <p:cNvSpPr>
              <a:spLocks noChangeShapeType="1"/>
            </p:cNvSpPr>
            <p:nvPr/>
          </p:nvSpPr>
          <p:spPr bwMode="auto">
            <a:xfrm>
              <a:off x="2749" y="2432"/>
              <a:ext cx="1048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29"/>
            <p:cNvSpPr>
              <a:spLocks noChangeShapeType="1"/>
            </p:cNvSpPr>
            <p:nvPr/>
          </p:nvSpPr>
          <p:spPr bwMode="auto">
            <a:xfrm flipV="1">
              <a:off x="2749" y="3067"/>
              <a:ext cx="122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30"/>
            <p:cNvSpPr>
              <a:spLocks noChangeShapeType="1"/>
            </p:cNvSpPr>
            <p:nvPr/>
          </p:nvSpPr>
          <p:spPr bwMode="auto">
            <a:xfrm>
              <a:off x="3057" y="2069"/>
              <a:ext cx="0" cy="22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31"/>
            <p:cNvSpPr>
              <a:spLocks noChangeShapeType="1"/>
            </p:cNvSpPr>
            <p:nvPr/>
          </p:nvSpPr>
          <p:spPr bwMode="auto">
            <a:xfrm>
              <a:off x="3057" y="2296"/>
              <a:ext cx="740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Line 33"/>
            <p:cNvSpPr>
              <a:spLocks noChangeShapeType="1"/>
            </p:cNvSpPr>
            <p:nvPr/>
          </p:nvSpPr>
          <p:spPr bwMode="auto">
            <a:xfrm>
              <a:off x="2873" y="2568"/>
              <a:ext cx="0" cy="49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Line 34"/>
            <p:cNvSpPr>
              <a:spLocks noChangeShapeType="1"/>
            </p:cNvSpPr>
            <p:nvPr/>
          </p:nvSpPr>
          <p:spPr bwMode="auto">
            <a:xfrm>
              <a:off x="2749" y="1707"/>
              <a:ext cx="493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Line 35"/>
            <p:cNvSpPr>
              <a:spLocks noChangeShapeType="1"/>
            </p:cNvSpPr>
            <p:nvPr/>
          </p:nvSpPr>
          <p:spPr bwMode="auto">
            <a:xfrm>
              <a:off x="2873" y="2568"/>
              <a:ext cx="924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Text Box 36"/>
            <p:cNvSpPr txBox="1">
              <a:spLocks noChangeArrowheads="1"/>
            </p:cNvSpPr>
            <p:nvPr/>
          </p:nvSpPr>
          <p:spPr bwMode="auto">
            <a:xfrm>
              <a:off x="2790" y="2568"/>
              <a:ext cx="103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 dirty="0" err="1"/>
                <a:t>Candidate</a:t>
              </a:r>
              <a:r>
                <a:rPr lang="es-ES" sz="1600" dirty="0"/>
                <a:t> </a:t>
              </a:r>
              <a:r>
                <a:rPr lang="es-ES" sz="1600" dirty="0" err="1" smtClean="0"/>
                <a:t>answers</a:t>
              </a:r>
              <a:endParaRPr lang="es-ES" sz="1600" dirty="0" smtClean="0"/>
            </a:p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 dirty="0" smtClean="0"/>
                <a:t>+ </a:t>
              </a:r>
              <a:r>
                <a:rPr lang="es-ES" sz="1600" dirty="0" err="1" smtClean="0"/>
                <a:t>Supporting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Texts</a:t>
              </a:r>
              <a:endParaRPr lang="es-ES" sz="1600" dirty="0"/>
            </a:p>
          </p:txBody>
        </p:sp>
        <p:sp>
          <p:nvSpPr>
            <p:cNvPr id="34841" name="Text Box 37"/>
            <p:cNvSpPr txBox="1">
              <a:spLocks noChangeArrowheads="1"/>
            </p:cNvSpPr>
            <p:nvPr/>
          </p:nvSpPr>
          <p:spPr bwMode="auto">
            <a:xfrm>
              <a:off x="3797" y="1888"/>
              <a:ext cx="1108" cy="81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Answer Validation &amp; Selection</a:t>
              </a:r>
              <a:endParaRPr lang="es-ES" sz="1600" baseline="-25000"/>
            </a:p>
          </p:txBody>
        </p:sp>
        <p:sp>
          <p:nvSpPr>
            <p:cNvPr id="34842" name="Line 38"/>
            <p:cNvSpPr>
              <a:spLocks noChangeShapeType="1"/>
            </p:cNvSpPr>
            <p:nvPr/>
          </p:nvSpPr>
          <p:spPr bwMode="auto">
            <a:xfrm flipV="1">
              <a:off x="4905" y="2342"/>
              <a:ext cx="678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Rectangle 39"/>
            <p:cNvSpPr>
              <a:spLocks noChangeArrowheads="1"/>
            </p:cNvSpPr>
            <p:nvPr/>
          </p:nvSpPr>
          <p:spPr bwMode="auto">
            <a:xfrm>
              <a:off x="4983" y="2114"/>
              <a:ext cx="5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600"/>
                <a:t>Answer</a:t>
              </a:r>
            </a:p>
          </p:txBody>
        </p:sp>
        <p:sp>
          <p:nvSpPr>
            <p:cNvPr id="34844" name="Line 40"/>
            <p:cNvSpPr>
              <a:spLocks noChangeShapeType="1"/>
            </p:cNvSpPr>
            <p:nvPr/>
          </p:nvSpPr>
          <p:spPr bwMode="auto">
            <a:xfrm>
              <a:off x="3242" y="1707"/>
              <a:ext cx="0" cy="45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Line 41"/>
            <p:cNvSpPr>
              <a:spLocks noChangeShapeType="1"/>
            </p:cNvSpPr>
            <p:nvPr/>
          </p:nvSpPr>
          <p:spPr bwMode="auto">
            <a:xfrm>
              <a:off x="4290" y="1389"/>
              <a:ext cx="0" cy="49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AutoShape 45"/>
            <p:cNvSpPr>
              <a:spLocks noChangeArrowheads="1"/>
            </p:cNvSpPr>
            <p:nvPr/>
          </p:nvSpPr>
          <p:spPr bwMode="auto">
            <a:xfrm>
              <a:off x="1146" y="3294"/>
              <a:ext cx="2095" cy="862"/>
            </a:xfrm>
            <a:prstGeom prst="upArrowCallout">
              <a:avLst>
                <a:gd name="adj1" fmla="val 60760"/>
                <a:gd name="adj2" fmla="val 60760"/>
                <a:gd name="adj3" fmla="val 16667"/>
                <a:gd name="adj4" fmla="val 66667"/>
              </a:avLst>
            </a:prstGeom>
            <a:solidFill>
              <a:schemeClr val="accent1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600" b="1">
                  <a:solidFill>
                    <a:srgbClr val="EAEAEA"/>
                  </a:solidFill>
                </a:rPr>
                <a:t>Participant systems in 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600" b="1">
                  <a:solidFill>
                    <a:srgbClr val="EAEAEA"/>
                  </a:solidFill>
                </a:rPr>
                <a:t>CLEF – QA</a:t>
              </a:r>
            </a:p>
          </p:txBody>
        </p:sp>
        <p:sp>
          <p:nvSpPr>
            <p:cNvPr id="34847" name="AutoShape 46"/>
            <p:cNvSpPr>
              <a:spLocks noChangeArrowheads="1"/>
            </p:cNvSpPr>
            <p:nvPr/>
          </p:nvSpPr>
          <p:spPr bwMode="auto">
            <a:xfrm>
              <a:off x="3303" y="3294"/>
              <a:ext cx="2095" cy="862"/>
            </a:xfrm>
            <a:prstGeom prst="upArrowCallout">
              <a:avLst>
                <a:gd name="adj1" fmla="val 60760"/>
                <a:gd name="adj2" fmla="val 60760"/>
                <a:gd name="adj3" fmla="val 16667"/>
                <a:gd name="adj4" fmla="val 66667"/>
              </a:avLst>
            </a:prstGeom>
            <a:solidFill>
              <a:schemeClr val="accent2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600" b="1"/>
                <a:t>Evaluation of Answer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600" b="1"/>
                <a:t>Validation &amp; Selection</a:t>
              </a:r>
            </a:p>
          </p:txBody>
        </p:sp>
      </p:grpSp>
      <p:sp>
        <p:nvSpPr>
          <p:cNvPr id="34819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AVE 2007 &amp;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333375"/>
            <a:ext cx="7313612" cy="1143000"/>
          </a:xfrm>
        </p:spPr>
        <p:txBody>
          <a:bodyPr/>
          <a:lstStyle/>
          <a:p>
            <a:pPr eaLnBrk="1" hangingPunct="1"/>
            <a:r>
              <a:rPr lang="es-ES" smtClean="0"/>
              <a:t>Collections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58775" y="1746250"/>
            <a:ext cx="8785225" cy="5111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s-ES" sz="1600"/>
              <a:t>&lt;q id="116" lang="EN"&gt;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s-ES" sz="1600"/>
              <a:t>&lt;q_str&gt; </a:t>
            </a:r>
            <a:r>
              <a:rPr lang="es-ES" sz="1600" b="1"/>
              <a:t>What is Zanussi?</a:t>
            </a:r>
            <a:r>
              <a:rPr lang="es-ES" sz="1600"/>
              <a:t> &lt;/q_str&gt;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s-ES" sz="1600"/>
              <a:t>&lt;a id="116_1" value=""&gt;</a:t>
            </a: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s-ES" sz="1600"/>
              <a:t>&lt;a_str&gt; </a:t>
            </a:r>
            <a:r>
              <a:rPr lang="es-ES" sz="1600" b="1"/>
              <a:t>was an Italian producer of home appliances</a:t>
            </a:r>
            <a:r>
              <a:rPr lang="es-ES" sz="1600"/>
              <a:t> &lt;/a_str&gt;</a:t>
            </a: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s-ES" sz="1600"/>
              <a:t>&lt;t_str doc="Zanussi"&gt;</a:t>
            </a:r>
            <a:r>
              <a:rPr lang="es-ES" sz="1600">
                <a:solidFill>
                  <a:schemeClr val="accent2"/>
                </a:solidFill>
              </a:rPr>
              <a:t>Zanussi For the Polish film director, see Krzysztof Zanussi. For the hot-air balloon, see Zanussi (balloon). </a:t>
            </a:r>
            <a:r>
              <a:rPr lang="es-ES" sz="1600" b="1">
                <a:solidFill>
                  <a:schemeClr val="accent2"/>
                </a:solidFill>
              </a:rPr>
              <a:t>Zanussi was an Italian producer of home appliances</a:t>
            </a:r>
            <a:r>
              <a:rPr lang="es-ES" sz="1600">
                <a:solidFill>
                  <a:schemeClr val="accent2"/>
                </a:solidFill>
              </a:rPr>
              <a:t> that in 1984 was bought</a:t>
            </a:r>
            <a:r>
              <a:rPr lang="es-ES" sz="1600"/>
              <a:t>&lt;/t_str&gt;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s-ES" sz="1600"/>
              <a:t>&lt;/a&gt;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s-ES" sz="1600"/>
              <a:t>&lt;a id="116_2" value=""&gt;</a:t>
            </a: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s-ES" sz="1600"/>
              <a:t>&lt;a_str&gt; </a:t>
            </a:r>
            <a:r>
              <a:rPr lang="es-ES" sz="1600" b="1"/>
              <a:t>who had also been in Cassibile since August 31</a:t>
            </a:r>
            <a:r>
              <a:rPr lang="es-ES" sz="1600"/>
              <a:t> &lt;/a_str&gt;</a:t>
            </a: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s-ES" sz="1600"/>
              <a:t>&lt;t_str doc="en/p29/2998260.xml"&gt;</a:t>
            </a:r>
            <a:r>
              <a:rPr lang="es-ES" sz="1600">
                <a:solidFill>
                  <a:schemeClr val="accent2"/>
                </a:solidFill>
              </a:rPr>
              <a:t>Only after the signing had taken place was Giuseppe Castellano informed of the additional clauses that had been presented by general Ronald Campbell to another </a:t>
            </a:r>
            <a:r>
              <a:rPr lang="es-ES" sz="1600" b="1">
                <a:solidFill>
                  <a:schemeClr val="accent2"/>
                </a:solidFill>
              </a:rPr>
              <a:t>Italian general, Zanussi, who had also been in Cassibile since August 31</a:t>
            </a:r>
            <a:r>
              <a:rPr lang="es-ES" sz="1600"/>
              <a:t>.&lt;/t_str&gt;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s-ES" sz="1600"/>
              <a:t>&lt;/a&gt;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s-ES" sz="1600"/>
              <a:t>&lt;a id="116_4" value=""&gt;</a:t>
            </a: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s-ES" sz="1600"/>
              <a:t>&lt;a_str&gt; </a:t>
            </a:r>
            <a:r>
              <a:rPr lang="es-ES" sz="1600" b="1"/>
              <a:t>3</a:t>
            </a:r>
            <a:r>
              <a:rPr lang="es-ES" sz="1600"/>
              <a:t> &lt;/a_str&gt;</a:t>
            </a: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s-ES" sz="1600"/>
              <a:t>&lt;t_str doc="1618911.xml"&gt;</a:t>
            </a:r>
            <a:r>
              <a:rPr lang="es-ES" sz="1600">
                <a:solidFill>
                  <a:schemeClr val="accent2"/>
                </a:solidFill>
              </a:rPr>
              <a:t>(1985) 3 Out of 5 Live (1985)      What Is This?</a:t>
            </a:r>
            <a:r>
              <a:rPr lang="es-ES" sz="1600"/>
              <a:t>&lt;/t_str&gt;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s-ES" sz="1600"/>
              <a:t>&lt;/a&gt;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" sz="1600"/>
              <a:t>&lt;/q&gt;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Evaluating the Selection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905000"/>
            <a:ext cx="7620000" cy="1811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s-ES" sz="2200" dirty="0" err="1" smtClean="0"/>
              <a:t>Goals</a:t>
            </a:r>
            <a:endParaRPr lang="es-ES" sz="2200" dirty="0" smtClean="0"/>
          </a:p>
          <a:p>
            <a:pPr eaLnBrk="1" hangingPunct="1">
              <a:lnSpc>
                <a:spcPct val="90000"/>
              </a:lnSpc>
            </a:pPr>
            <a:r>
              <a:rPr lang="es-ES" sz="2200" dirty="0" err="1" smtClean="0"/>
              <a:t>Quantify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potential</a:t>
            </a:r>
            <a:r>
              <a:rPr lang="es-ES" sz="2200" dirty="0" smtClean="0"/>
              <a:t> </a:t>
            </a:r>
            <a:r>
              <a:rPr lang="es-ES" sz="2200" dirty="0" err="1" smtClean="0"/>
              <a:t>gain</a:t>
            </a:r>
            <a:r>
              <a:rPr lang="es-ES" sz="2200" dirty="0" smtClean="0"/>
              <a:t> of </a:t>
            </a:r>
            <a:r>
              <a:rPr lang="es-ES" sz="2200" dirty="0" err="1" smtClean="0"/>
              <a:t>Answer</a:t>
            </a:r>
            <a:r>
              <a:rPr lang="es-ES" sz="2200" dirty="0" smtClean="0"/>
              <a:t> </a:t>
            </a:r>
            <a:r>
              <a:rPr lang="es-ES" sz="2200" dirty="0" err="1" smtClean="0"/>
              <a:t>Validation</a:t>
            </a:r>
            <a:r>
              <a:rPr lang="es-ES" sz="2200" dirty="0" smtClean="0"/>
              <a:t> in </a:t>
            </a:r>
            <a:r>
              <a:rPr lang="es-ES" sz="2200" dirty="0" err="1" smtClean="0"/>
              <a:t>Question</a:t>
            </a:r>
            <a:r>
              <a:rPr lang="es-ES" sz="2200" dirty="0" smtClean="0"/>
              <a:t> </a:t>
            </a:r>
            <a:r>
              <a:rPr lang="es-ES" sz="2200" dirty="0" err="1" smtClean="0"/>
              <a:t>Answering</a:t>
            </a:r>
            <a:endParaRPr lang="es-ES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s-ES" sz="2000" dirty="0" smtClean="0"/>
              <a:t>Compare AV </a:t>
            </a:r>
            <a:r>
              <a:rPr lang="es-ES" sz="2000" dirty="0" err="1" smtClean="0"/>
              <a:t>systems</a:t>
            </a:r>
            <a:r>
              <a:rPr lang="es-ES" sz="2000" dirty="0" smtClean="0"/>
              <a:t> </a:t>
            </a:r>
            <a:r>
              <a:rPr lang="es-ES" sz="2000" dirty="0" err="1" smtClean="0"/>
              <a:t>with</a:t>
            </a:r>
            <a:r>
              <a:rPr lang="es-ES" sz="2000" dirty="0" smtClean="0"/>
              <a:t> QA </a:t>
            </a:r>
            <a:r>
              <a:rPr lang="es-ES" sz="2000" dirty="0" err="1" smtClean="0"/>
              <a:t>systems</a:t>
            </a:r>
            <a:endParaRPr lang="es-E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s-ES" sz="2000" dirty="0" err="1" smtClean="0"/>
              <a:t>Develop</a:t>
            </a:r>
            <a:r>
              <a:rPr lang="es-ES" sz="2000" dirty="0" smtClean="0"/>
              <a:t> </a:t>
            </a:r>
            <a:r>
              <a:rPr lang="es-ES" sz="2000" dirty="0" err="1" smtClean="0"/>
              <a:t>measures</a:t>
            </a:r>
            <a:r>
              <a:rPr lang="es-ES" sz="2000" dirty="0" smtClean="0"/>
              <a:t> more comparable </a:t>
            </a:r>
            <a:r>
              <a:rPr lang="es-ES" sz="2000" dirty="0" err="1" smtClean="0"/>
              <a:t>to</a:t>
            </a:r>
            <a:r>
              <a:rPr lang="es-ES" sz="2000" dirty="0" smtClean="0"/>
              <a:t> QA </a:t>
            </a:r>
            <a:r>
              <a:rPr lang="es-ES" sz="2000" dirty="0" err="1" smtClean="0"/>
              <a:t>accuracy</a:t>
            </a:r>
            <a:endParaRPr lang="es-ES" sz="20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339975" y="3860800"/>
          <a:ext cx="5105400" cy="1038225"/>
        </p:xfrm>
        <a:graphic>
          <a:graphicData uri="http://schemas.openxmlformats.org/presentationml/2006/ole">
            <p:oleObj spid="_x0000_s2050" name="Ecuación" r:id="rId3" imgW="23112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Evaluating the selection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05000"/>
            <a:ext cx="7667625" cy="4332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200" dirty="0" err="1" smtClean="0"/>
              <a:t>Given</a:t>
            </a:r>
            <a:r>
              <a:rPr lang="es-ES" sz="2200" dirty="0" smtClean="0"/>
              <a:t> a </a:t>
            </a:r>
            <a:r>
              <a:rPr lang="es-ES" sz="2200" b="1" dirty="0" err="1" smtClean="0"/>
              <a:t>question</a:t>
            </a:r>
            <a:r>
              <a:rPr lang="es-ES" sz="2200" b="1" dirty="0" smtClean="0"/>
              <a:t> </a:t>
            </a:r>
            <a:r>
              <a:rPr lang="es-ES" sz="2200" dirty="0" err="1" smtClean="0"/>
              <a:t>with</a:t>
            </a:r>
            <a:r>
              <a:rPr lang="es-ES" sz="2200" dirty="0" smtClean="0"/>
              <a:t> </a:t>
            </a:r>
            <a:r>
              <a:rPr lang="es-ES" sz="2200" b="1" dirty="0" err="1" smtClean="0"/>
              <a:t>several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candidate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answers</a:t>
            </a:r>
            <a:endParaRPr lang="es-ES" sz="22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200" dirty="0" err="1" smtClean="0"/>
              <a:t>Two</a:t>
            </a:r>
            <a:r>
              <a:rPr lang="es-ES" sz="2200" dirty="0" smtClean="0"/>
              <a:t> </a:t>
            </a:r>
            <a:r>
              <a:rPr lang="es-ES" sz="2200" dirty="0" err="1" smtClean="0"/>
              <a:t>options</a:t>
            </a:r>
            <a:r>
              <a:rPr lang="es-ES" sz="22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200" dirty="0" smtClean="0"/>
          </a:p>
          <a:p>
            <a:pPr eaLnBrk="1" hangingPunct="1">
              <a:lnSpc>
                <a:spcPct val="90000"/>
              </a:lnSpc>
            </a:pPr>
            <a:r>
              <a:rPr lang="es-ES" sz="2200" dirty="0" err="1" smtClean="0"/>
              <a:t>Selection</a:t>
            </a:r>
            <a:endParaRPr lang="es-ES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s-ES" sz="2000" dirty="0" err="1" smtClean="0"/>
              <a:t>Select</a:t>
            </a:r>
            <a:r>
              <a:rPr lang="es-ES" sz="2000" dirty="0" smtClean="0"/>
              <a:t> </a:t>
            </a:r>
            <a:r>
              <a:rPr lang="es-ES" sz="2000" dirty="0" err="1" smtClean="0"/>
              <a:t>an</a:t>
            </a:r>
            <a:r>
              <a:rPr lang="es-ES" sz="2000" dirty="0" smtClean="0"/>
              <a:t> </a:t>
            </a:r>
            <a:r>
              <a:rPr lang="es-ES" sz="2000" dirty="0" err="1" smtClean="0"/>
              <a:t>answer</a:t>
            </a:r>
            <a:r>
              <a:rPr lang="es-ES" sz="2000" dirty="0" smtClean="0"/>
              <a:t> ≡ try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answer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question</a:t>
            </a:r>
            <a:endParaRPr lang="es-E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s-ES" sz="1800" dirty="0" err="1" smtClean="0"/>
              <a:t>Correct</a:t>
            </a:r>
            <a:r>
              <a:rPr lang="es-ES" sz="1800" dirty="0" smtClean="0"/>
              <a:t> </a:t>
            </a:r>
            <a:r>
              <a:rPr lang="es-ES" sz="1800" dirty="0" err="1" smtClean="0"/>
              <a:t>selection</a:t>
            </a:r>
            <a:r>
              <a:rPr lang="es-ES" sz="1800" dirty="0" smtClean="0"/>
              <a:t>: </a:t>
            </a:r>
            <a:r>
              <a:rPr lang="es-ES" sz="1800" dirty="0" err="1" smtClean="0"/>
              <a:t>answer</a:t>
            </a:r>
            <a:r>
              <a:rPr lang="es-ES" sz="1800" dirty="0" smtClean="0"/>
              <a:t> </a:t>
            </a:r>
            <a:r>
              <a:rPr lang="es-ES" sz="1800" dirty="0" err="1" smtClean="0"/>
              <a:t>was</a:t>
            </a:r>
            <a:r>
              <a:rPr lang="es-ES" sz="1800" dirty="0" smtClean="0"/>
              <a:t> </a:t>
            </a:r>
            <a:r>
              <a:rPr lang="es-ES" sz="1800" dirty="0" err="1" smtClean="0"/>
              <a:t>correct</a:t>
            </a:r>
            <a:endParaRPr lang="es-ES" sz="1800" dirty="0" smtClean="0"/>
          </a:p>
          <a:p>
            <a:pPr lvl="2" eaLnBrk="1" hangingPunct="1">
              <a:lnSpc>
                <a:spcPct val="90000"/>
              </a:lnSpc>
            </a:pPr>
            <a:r>
              <a:rPr lang="es-ES" sz="1800" dirty="0" err="1" smtClean="0"/>
              <a:t>Incorrect</a:t>
            </a:r>
            <a:r>
              <a:rPr lang="es-ES" sz="1800" dirty="0" smtClean="0"/>
              <a:t> </a:t>
            </a:r>
            <a:r>
              <a:rPr lang="es-ES" sz="1800" dirty="0" err="1" smtClean="0"/>
              <a:t>selection</a:t>
            </a:r>
            <a:r>
              <a:rPr lang="es-ES" sz="1800" dirty="0" smtClean="0"/>
              <a:t>: </a:t>
            </a:r>
            <a:r>
              <a:rPr lang="es-ES" sz="1800" dirty="0" err="1" smtClean="0"/>
              <a:t>answer</a:t>
            </a:r>
            <a:r>
              <a:rPr lang="es-ES" sz="1800" dirty="0" smtClean="0"/>
              <a:t> </a:t>
            </a:r>
            <a:r>
              <a:rPr lang="es-ES" sz="1800" dirty="0" err="1" smtClean="0"/>
              <a:t>was</a:t>
            </a:r>
            <a:r>
              <a:rPr lang="es-ES" sz="1800" dirty="0" smtClean="0"/>
              <a:t> </a:t>
            </a:r>
            <a:r>
              <a:rPr lang="es-ES" sz="1800" dirty="0" err="1" smtClean="0"/>
              <a:t>incorrect</a:t>
            </a:r>
            <a:endParaRPr lang="es-ES" sz="1800" dirty="0" smtClean="0"/>
          </a:p>
          <a:p>
            <a:pPr lvl="2" eaLnBrk="1" hangingPunct="1">
              <a:lnSpc>
                <a:spcPct val="90000"/>
              </a:lnSpc>
            </a:pPr>
            <a:endParaRPr lang="es-ES" sz="1800" dirty="0" smtClean="0"/>
          </a:p>
          <a:p>
            <a:pPr eaLnBrk="1" hangingPunct="1">
              <a:lnSpc>
                <a:spcPct val="90000"/>
              </a:lnSpc>
            </a:pPr>
            <a:r>
              <a:rPr lang="es-ES" sz="2200" dirty="0" err="1" smtClean="0"/>
              <a:t>Rejection</a:t>
            </a:r>
            <a:endParaRPr lang="es-ES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s-ES" sz="2000" dirty="0" err="1" smtClean="0"/>
              <a:t>Reject</a:t>
            </a:r>
            <a:r>
              <a:rPr lang="es-ES" sz="2000" dirty="0" smtClean="0"/>
              <a:t> </a:t>
            </a:r>
            <a:r>
              <a:rPr lang="es-ES" sz="2000" dirty="0" err="1" smtClean="0"/>
              <a:t>all</a:t>
            </a:r>
            <a:r>
              <a:rPr lang="es-ES" sz="2000" dirty="0" smtClean="0"/>
              <a:t> </a:t>
            </a:r>
            <a:r>
              <a:rPr lang="es-ES" sz="2000" dirty="0" err="1" smtClean="0"/>
              <a:t>candidate</a:t>
            </a:r>
            <a:r>
              <a:rPr lang="es-ES" sz="2000" dirty="0" smtClean="0"/>
              <a:t> </a:t>
            </a:r>
            <a:r>
              <a:rPr lang="es-ES" sz="2000" dirty="0" err="1" smtClean="0"/>
              <a:t>answers</a:t>
            </a:r>
            <a:r>
              <a:rPr lang="es-ES" sz="2000" dirty="0" smtClean="0"/>
              <a:t> </a:t>
            </a:r>
            <a:r>
              <a:rPr lang="es-ES" sz="1900" dirty="0" smtClean="0"/>
              <a:t>≡</a:t>
            </a:r>
            <a:r>
              <a:rPr lang="es-ES" sz="2000" dirty="0" smtClean="0"/>
              <a:t> </a:t>
            </a:r>
            <a:r>
              <a:rPr lang="es-ES" sz="2000" dirty="0" err="1" smtClean="0"/>
              <a:t>leave</a:t>
            </a:r>
            <a:r>
              <a:rPr lang="es-ES" sz="2000" dirty="0" smtClean="0"/>
              <a:t> </a:t>
            </a:r>
            <a:r>
              <a:rPr lang="es-ES" sz="2000" dirty="0" err="1" smtClean="0"/>
              <a:t>question</a:t>
            </a:r>
            <a:r>
              <a:rPr lang="es-ES" sz="2000" dirty="0" smtClean="0"/>
              <a:t> </a:t>
            </a:r>
            <a:r>
              <a:rPr lang="es-ES" sz="2000" dirty="0" err="1" smtClean="0"/>
              <a:t>unanswered</a:t>
            </a:r>
            <a:endParaRPr lang="es-E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s-ES" sz="1800" dirty="0" err="1" smtClean="0"/>
              <a:t>Correct</a:t>
            </a:r>
            <a:r>
              <a:rPr lang="es-ES" sz="1800" dirty="0" smtClean="0"/>
              <a:t> </a:t>
            </a:r>
            <a:r>
              <a:rPr lang="es-ES" sz="1800" dirty="0" err="1" smtClean="0"/>
              <a:t>rejection</a:t>
            </a:r>
            <a:r>
              <a:rPr lang="es-ES" sz="1800" dirty="0" smtClean="0"/>
              <a:t>: </a:t>
            </a:r>
            <a:r>
              <a:rPr lang="es-ES" sz="1800" dirty="0" err="1" smtClean="0"/>
              <a:t>All</a:t>
            </a:r>
            <a:r>
              <a:rPr lang="es-ES" sz="1800" dirty="0" smtClean="0"/>
              <a:t> </a:t>
            </a:r>
            <a:r>
              <a:rPr lang="es-ES" sz="1800" dirty="0" err="1" smtClean="0"/>
              <a:t>candidate</a:t>
            </a:r>
            <a:r>
              <a:rPr lang="es-ES" sz="1800" dirty="0" smtClean="0"/>
              <a:t> </a:t>
            </a:r>
            <a:r>
              <a:rPr lang="es-ES" sz="1800" dirty="0" err="1" smtClean="0"/>
              <a:t>answers</a:t>
            </a:r>
            <a:r>
              <a:rPr lang="es-ES" sz="1800" dirty="0" smtClean="0"/>
              <a:t> </a:t>
            </a:r>
            <a:r>
              <a:rPr lang="es-ES" sz="1800" dirty="0" err="1" smtClean="0"/>
              <a:t>were</a:t>
            </a:r>
            <a:r>
              <a:rPr lang="es-ES" sz="1800" dirty="0" smtClean="0"/>
              <a:t> </a:t>
            </a:r>
            <a:r>
              <a:rPr lang="es-ES" sz="1800" dirty="0" err="1" smtClean="0"/>
              <a:t>incorrect</a:t>
            </a:r>
            <a:endParaRPr lang="es-ES" sz="1800" dirty="0" smtClean="0"/>
          </a:p>
          <a:p>
            <a:pPr lvl="2" eaLnBrk="1" hangingPunct="1">
              <a:lnSpc>
                <a:spcPct val="90000"/>
              </a:lnSpc>
            </a:pPr>
            <a:r>
              <a:rPr lang="es-ES" sz="1800" dirty="0" err="1" smtClean="0"/>
              <a:t>Incorrect</a:t>
            </a:r>
            <a:r>
              <a:rPr lang="es-ES" sz="1800" dirty="0" smtClean="0"/>
              <a:t> </a:t>
            </a:r>
            <a:r>
              <a:rPr lang="es-ES" sz="1800" dirty="0" err="1" smtClean="0"/>
              <a:t>rejection</a:t>
            </a:r>
            <a:r>
              <a:rPr lang="es-ES" sz="1800" dirty="0" smtClean="0"/>
              <a:t>: </a:t>
            </a:r>
            <a:r>
              <a:rPr lang="es-ES" sz="1800" dirty="0" err="1" smtClean="0"/>
              <a:t>Not</a:t>
            </a:r>
            <a:r>
              <a:rPr lang="es-ES" sz="1800" dirty="0" smtClean="0"/>
              <a:t> </a:t>
            </a:r>
            <a:r>
              <a:rPr lang="es-ES" sz="1800" dirty="0" err="1" smtClean="0"/>
              <a:t>all</a:t>
            </a:r>
            <a:r>
              <a:rPr lang="es-ES" sz="1800" dirty="0" smtClean="0"/>
              <a:t> </a:t>
            </a:r>
            <a:r>
              <a:rPr lang="es-ES" sz="1800" dirty="0" err="1" smtClean="0"/>
              <a:t>candidate</a:t>
            </a:r>
            <a:r>
              <a:rPr lang="es-ES" sz="1800" dirty="0" smtClean="0"/>
              <a:t> </a:t>
            </a:r>
            <a:r>
              <a:rPr lang="es-ES" sz="1800" dirty="0" err="1" smtClean="0"/>
              <a:t>answers</a:t>
            </a:r>
            <a:r>
              <a:rPr lang="es-ES" sz="1800" dirty="0" smtClean="0"/>
              <a:t> </a:t>
            </a:r>
            <a:r>
              <a:rPr lang="es-ES" sz="1800" dirty="0" err="1" smtClean="0"/>
              <a:t>were</a:t>
            </a:r>
            <a:r>
              <a:rPr lang="es-ES" sz="1800" dirty="0" smtClean="0"/>
              <a:t> </a:t>
            </a:r>
            <a:r>
              <a:rPr lang="es-ES" sz="1800" dirty="0" err="1" smtClean="0"/>
              <a:t>incorrect</a:t>
            </a:r>
            <a:endParaRPr lang="es-ES" sz="1800" dirty="0" smtClean="0"/>
          </a:p>
          <a:p>
            <a:pPr eaLnBrk="1" hangingPunct="1">
              <a:lnSpc>
                <a:spcPct val="90000"/>
              </a:lnSpc>
            </a:pPr>
            <a:endParaRPr lang="es-E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smtClean="0"/>
              <a:t>Evaluating the Selection</a:t>
            </a: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1476375" y="1905000"/>
          <a:ext cx="6840538" cy="2271014"/>
        </p:xfrm>
        <a:graphic>
          <a:graphicData uri="http://schemas.openxmlformats.org/drawingml/2006/table">
            <a:tbl>
              <a:tblPr/>
              <a:tblGrid>
                <a:gridCol w="3186113"/>
                <a:gridCol w="1789112"/>
                <a:gridCol w="1865313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 questions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n= 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CA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WA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WS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WR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CR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Question </a:t>
                      </a: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with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Correct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Question </a:t>
                      </a: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without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Correct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Question Answered Correctly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(One Answer Selected)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-</a:t>
                      </a:r>
                      <a:endParaRPr kumimoji="0" lang="es-E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Question Answered Incorrectly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Question Unanswered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(All Answers Rejected)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CR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8" name="Object 27"/>
          <p:cNvGraphicFramePr>
            <a:graphicFrameLocks noChangeAspect="1"/>
          </p:cNvGraphicFramePr>
          <p:nvPr/>
        </p:nvGraphicFramePr>
        <p:xfrm>
          <a:off x="1522413" y="4379913"/>
          <a:ext cx="3074987" cy="906462"/>
        </p:xfrm>
        <a:graphic>
          <a:graphicData uri="http://schemas.openxmlformats.org/presentationml/2006/ole">
            <p:oleObj spid="_x0000_s4098" name="Ecuación" r:id="rId3" imgW="1269720" imgH="393480" progId="Equation.3">
              <p:embed/>
            </p:oleObj>
          </a:graphicData>
        </a:graphic>
      </p:graphicFrame>
      <p:graphicFrame>
        <p:nvGraphicFramePr>
          <p:cNvPr id="4099" name="Object 28"/>
          <p:cNvGraphicFramePr>
            <a:graphicFrameLocks noChangeAspect="1"/>
          </p:cNvGraphicFramePr>
          <p:nvPr/>
        </p:nvGraphicFramePr>
        <p:xfrm>
          <a:off x="5003800" y="4365625"/>
          <a:ext cx="3259138" cy="935038"/>
        </p:xfrm>
        <a:graphic>
          <a:graphicData uri="http://schemas.openxmlformats.org/presentationml/2006/ole">
            <p:oleObj spid="_x0000_s4099" name="Ecuación" r:id="rId4" imgW="1320480" imgH="406080" progId="Equation.3">
              <p:embed/>
            </p:oleObj>
          </a:graphicData>
        </a:graphic>
      </p:graphicFrame>
      <p:sp>
        <p:nvSpPr>
          <p:cNvPr id="4123" name="Oval 32"/>
          <p:cNvSpPr>
            <a:spLocks noChangeArrowheads="1"/>
          </p:cNvSpPr>
          <p:nvPr/>
        </p:nvSpPr>
        <p:spPr bwMode="auto">
          <a:xfrm>
            <a:off x="5076825" y="2565400"/>
            <a:ext cx="1008063" cy="576263"/>
          </a:xfrm>
          <a:prstGeom prst="ellipse">
            <a:avLst/>
          </a:prstGeom>
          <a:noFill/>
          <a:ln w="38100" algn="ctr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Oval 33"/>
          <p:cNvSpPr>
            <a:spLocks noChangeArrowheads="1"/>
          </p:cNvSpPr>
          <p:nvPr/>
        </p:nvSpPr>
        <p:spPr bwMode="auto">
          <a:xfrm>
            <a:off x="6877050" y="3573463"/>
            <a:ext cx="1008063" cy="576262"/>
          </a:xfrm>
          <a:prstGeom prst="ellipse">
            <a:avLst/>
          </a:prstGeom>
          <a:noFill/>
          <a:ln w="38100" algn="ctr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Answering at 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4000504"/>
            <a:ext cx="5357850" cy="2095528"/>
          </a:xfrm>
        </p:spPr>
        <p:txBody>
          <a:bodyPr/>
          <a:lstStyle/>
          <a:p>
            <a:r>
              <a:rPr lang="en-US" sz="2400" dirty="0" smtClean="0"/>
              <a:t>Object of evaluation itself</a:t>
            </a:r>
          </a:p>
          <a:p>
            <a:r>
              <a:rPr lang="en-US" sz="2400" dirty="0" smtClean="0"/>
              <a:t>Redefined as a (roughly speaking): </a:t>
            </a:r>
          </a:p>
          <a:p>
            <a:pPr lvl="1"/>
            <a:r>
              <a:rPr lang="en-US" sz="2000" dirty="0" smtClean="0"/>
              <a:t>Highly-precision-oriented IR task</a:t>
            </a:r>
          </a:p>
          <a:p>
            <a:pPr lvl="1"/>
            <a:r>
              <a:rPr lang="en-US" sz="2000" dirty="0" smtClean="0"/>
              <a:t>Where NLP was necessary</a:t>
            </a:r>
          </a:p>
          <a:p>
            <a:pPr lvl="2"/>
            <a:r>
              <a:rPr lang="en-US" sz="1800" dirty="0" smtClean="0"/>
              <a:t>Specially for Answer Extraction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3438" y="1857364"/>
          <a:ext cx="4357718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After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Big document collections (News, Blogs)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Unrestricted</a:t>
                      </a:r>
                      <a:r>
                        <a:rPr lang="en-US" baseline="0" dirty="0" smtClean="0"/>
                        <a:t> domain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Ranking of answers (linked to</a:t>
                      </a:r>
                      <a:r>
                        <a:rPr lang="en-US" baseline="0" dirty="0" smtClean="0"/>
                        <a:t> documents)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More Retrieval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44" y="1857364"/>
          <a:ext cx="428628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2862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Before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Knowledge Base (e.g. Semantic networks)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Specific domain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Single accurate answer (with explanation)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More Reasoning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smtClean="0"/>
              <a:t>Evaluating the Selection</a:t>
            </a:r>
          </a:p>
        </p:txBody>
      </p:sp>
      <p:graphicFrame>
        <p:nvGraphicFramePr>
          <p:cNvPr id="5122" name="Object 26"/>
          <p:cNvGraphicFramePr>
            <a:graphicFrameLocks noChangeAspect="1"/>
          </p:cNvGraphicFramePr>
          <p:nvPr/>
        </p:nvGraphicFramePr>
        <p:xfrm>
          <a:off x="1593850" y="2147888"/>
          <a:ext cx="3073400" cy="906462"/>
        </p:xfrm>
        <a:graphic>
          <a:graphicData uri="http://schemas.openxmlformats.org/presentationml/2006/ole">
            <p:oleObj spid="_x0000_s5122" name="Ecuación" r:id="rId3" imgW="1269720" imgH="393480" progId="Equation.3">
              <p:embed/>
            </p:oleObj>
          </a:graphicData>
        </a:graphic>
      </p:graphicFrame>
      <p:graphicFrame>
        <p:nvGraphicFramePr>
          <p:cNvPr id="5123" name="Object 27"/>
          <p:cNvGraphicFramePr>
            <a:graphicFrameLocks noChangeAspect="1"/>
          </p:cNvGraphicFramePr>
          <p:nvPr/>
        </p:nvGraphicFramePr>
        <p:xfrm>
          <a:off x="5003800" y="2133600"/>
          <a:ext cx="3259138" cy="935038"/>
        </p:xfrm>
        <a:graphic>
          <a:graphicData uri="http://schemas.openxmlformats.org/presentationml/2006/ole">
            <p:oleObj spid="_x0000_s5123" name="Ecuación" r:id="rId4" imgW="1320480" imgH="406080" progId="Equation.3">
              <p:embed/>
            </p:oleObj>
          </a:graphicData>
        </a:graphic>
      </p:graphicFrame>
      <p:graphicFrame>
        <p:nvGraphicFramePr>
          <p:cNvPr id="88092" name="Object 28"/>
          <p:cNvGraphicFramePr>
            <a:graphicFrameLocks noChangeAspect="1"/>
          </p:cNvGraphicFramePr>
          <p:nvPr>
            <p:ph sz="half" idx="2"/>
          </p:nvPr>
        </p:nvGraphicFramePr>
        <p:xfrm>
          <a:off x="3290888" y="3357563"/>
          <a:ext cx="3140075" cy="909637"/>
        </p:xfrm>
        <a:graphic>
          <a:graphicData uri="http://schemas.openxmlformats.org/presentationml/2006/ole">
            <p:oleObj spid="_x0000_s5124" name="Ecuación" r:id="rId5" imgW="1358640" imgH="393480" progId="Equation.3">
              <p:embed/>
            </p:oleObj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211638" y="3357563"/>
            <a:ext cx="1152525" cy="1008062"/>
            <a:chOff x="1111" y="2659"/>
            <a:chExt cx="907" cy="862"/>
          </a:xfrm>
        </p:grpSpPr>
        <p:sp>
          <p:nvSpPr>
            <p:cNvPr id="5129" name="Line 31"/>
            <p:cNvSpPr>
              <a:spLocks noChangeShapeType="1"/>
            </p:cNvSpPr>
            <p:nvPr/>
          </p:nvSpPr>
          <p:spPr bwMode="auto">
            <a:xfrm>
              <a:off x="1156" y="2659"/>
              <a:ext cx="862" cy="862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32"/>
            <p:cNvSpPr>
              <a:spLocks noChangeShapeType="1"/>
            </p:cNvSpPr>
            <p:nvPr/>
          </p:nvSpPr>
          <p:spPr bwMode="auto">
            <a:xfrm flipV="1">
              <a:off x="1111" y="2659"/>
              <a:ext cx="862" cy="862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98" name="AutoShape 34"/>
          <p:cNvSpPr>
            <a:spLocks noChangeArrowheads="1"/>
          </p:cNvSpPr>
          <p:nvPr/>
        </p:nvSpPr>
        <p:spPr bwMode="auto">
          <a:xfrm>
            <a:off x="179388" y="3789363"/>
            <a:ext cx="2808287" cy="936625"/>
          </a:xfrm>
          <a:prstGeom prst="wedgeRoundRectCallout">
            <a:avLst>
              <a:gd name="adj1" fmla="val 55199"/>
              <a:gd name="adj2" fmla="val -80171"/>
              <a:gd name="adj3" fmla="val 16667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s-ES" sz="2000">
                <a:solidFill>
                  <a:schemeClr val="tx2"/>
                </a:solidFill>
              </a:rPr>
              <a:t>Rewards rejection</a:t>
            </a:r>
          </a:p>
          <a:p>
            <a:pPr algn="ctr">
              <a:buFontTx/>
              <a:buNone/>
            </a:pPr>
            <a:r>
              <a:rPr lang="es-ES" sz="2000">
                <a:solidFill>
                  <a:schemeClr val="tx2"/>
                </a:solidFill>
              </a:rPr>
              <a:t>(not balanced cols)</a:t>
            </a:r>
          </a:p>
        </p:txBody>
      </p:sp>
      <p:sp>
        <p:nvSpPr>
          <p:cNvPr id="88099" name="AutoShape 35"/>
          <p:cNvSpPr>
            <a:spLocks noChangeArrowheads="1"/>
          </p:cNvSpPr>
          <p:nvPr/>
        </p:nvSpPr>
        <p:spPr bwMode="auto">
          <a:xfrm>
            <a:off x="2555875" y="5157788"/>
            <a:ext cx="6048375" cy="936625"/>
          </a:xfrm>
          <a:prstGeom prst="wedgeRoundRectCallout">
            <a:avLst>
              <a:gd name="adj1" fmla="val 5356"/>
              <a:gd name="adj2" fmla="val -138134"/>
              <a:gd name="adj3" fmla="val 16667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s-ES" sz="2000">
                <a:solidFill>
                  <a:schemeClr val="tx2"/>
                </a:solidFill>
              </a:rPr>
              <a:t>Interpretation for QA: all questions correctly rejected by AV will be answered correctly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8" grpId="0" animBg="1"/>
      <p:bldP spid="8809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dirty="0" err="1" smtClean="0"/>
              <a:t>Evaluating</a:t>
            </a:r>
            <a:r>
              <a:rPr lang="es-ES" sz="3800" dirty="0" smtClean="0"/>
              <a:t> </a:t>
            </a:r>
            <a:r>
              <a:rPr lang="es-ES" sz="3800" dirty="0" err="1" smtClean="0"/>
              <a:t>the</a:t>
            </a:r>
            <a:r>
              <a:rPr lang="es-ES" sz="3800" dirty="0" smtClean="0"/>
              <a:t> </a:t>
            </a:r>
            <a:r>
              <a:rPr lang="es-ES" sz="3800" dirty="0" err="1" smtClean="0"/>
              <a:t>Selection</a:t>
            </a:r>
            <a:endParaRPr lang="es-ES" sz="3800" dirty="0" smtClean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692275" y="3429000"/>
          <a:ext cx="6567488" cy="889000"/>
        </p:xfrm>
        <a:graphic>
          <a:graphicData uri="http://schemas.openxmlformats.org/presentationml/2006/ole">
            <p:oleObj spid="_x0000_s6146" name="Ecuación" r:id="rId3" imgW="2908080" imgH="393480" progId="Equation.3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593850" y="2147888"/>
          <a:ext cx="3073400" cy="906462"/>
        </p:xfrm>
        <a:graphic>
          <a:graphicData uri="http://schemas.openxmlformats.org/presentationml/2006/ole">
            <p:oleObj spid="_x0000_s6147" name="Ecuación" r:id="rId4" imgW="1269720" imgH="393480" progId="Equation.3">
              <p:embed/>
            </p:oleObj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5003800" y="2133600"/>
          <a:ext cx="3259138" cy="935038"/>
        </p:xfrm>
        <a:graphic>
          <a:graphicData uri="http://schemas.openxmlformats.org/presentationml/2006/ole">
            <p:oleObj spid="_x0000_s6148" name="Ecuación" r:id="rId5" imgW="1320480" imgH="406080" progId="Equation.3">
              <p:embed/>
            </p:oleObj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000251" y="3357564"/>
            <a:ext cx="6459538" cy="3200401"/>
            <a:chOff x="1260" y="2115"/>
            <a:chExt cx="4069" cy="2016"/>
          </a:xfrm>
        </p:grpSpPr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696" y="2115"/>
              <a:ext cx="1633" cy="680"/>
            </a:xfrm>
            <a:prstGeom prst="rect">
              <a:avLst/>
            </a:prstGeom>
            <a:noFill/>
            <a:ln w="9525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AutoShape 14"/>
            <p:cNvSpPr>
              <a:spLocks noChangeArrowheads="1"/>
            </p:cNvSpPr>
            <p:nvPr/>
          </p:nvSpPr>
          <p:spPr bwMode="auto">
            <a:xfrm>
              <a:off x="1260" y="3060"/>
              <a:ext cx="3375" cy="1071"/>
            </a:xfrm>
            <a:prstGeom prst="wedgeRoundRectCallout">
              <a:avLst>
                <a:gd name="adj1" fmla="val 14467"/>
                <a:gd name="adj2" fmla="val -78608"/>
                <a:gd name="adj3" fmla="val 16667"/>
              </a:avLst>
            </a:pr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None/>
              </a:pPr>
              <a:r>
                <a:rPr lang="es-ES" sz="2000" dirty="0" err="1">
                  <a:solidFill>
                    <a:schemeClr val="tx2"/>
                  </a:solidFill>
                </a:rPr>
                <a:t>Interpretation</a:t>
              </a:r>
              <a:r>
                <a:rPr lang="es-ES" sz="2000" dirty="0">
                  <a:solidFill>
                    <a:schemeClr val="tx2"/>
                  </a:solidFill>
                </a:rPr>
                <a:t> </a:t>
              </a:r>
              <a:r>
                <a:rPr lang="es-ES" sz="2000" dirty="0" err="1">
                  <a:solidFill>
                    <a:schemeClr val="tx2"/>
                  </a:solidFill>
                </a:rPr>
                <a:t>for</a:t>
              </a:r>
              <a:r>
                <a:rPr lang="es-ES" sz="2000" dirty="0">
                  <a:solidFill>
                    <a:schemeClr val="tx2"/>
                  </a:solidFill>
                </a:rPr>
                <a:t> </a:t>
              </a:r>
              <a:r>
                <a:rPr lang="es-ES" sz="2000" dirty="0" smtClean="0">
                  <a:solidFill>
                    <a:schemeClr val="tx2"/>
                  </a:solidFill>
                </a:rPr>
                <a:t>QA:</a:t>
              </a:r>
            </a:p>
            <a:p>
              <a:pPr>
                <a:buFontTx/>
                <a:buNone/>
              </a:pPr>
              <a:r>
                <a:rPr lang="es-ES" sz="2000" dirty="0" smtClean="0">
                  <a:solidFill>
                    <a:schemeClr val="tx2"/>
                  </a:solidFill>
                </a:rPr>
                <a:t>	</a:t>
              </a:r>
              <a:r>
                <a:rPr lang="es-ES" sz="2000" dirty="0" err="1" smtClean="0">
                  <a:solidFill>
                    <a:schemeClr val="tx2"/>
                  </a:solidFill>
                </a:rPr>
                <a:t>questions</a:t>
              </a:r>
              <a:r>
                <a:rPr lang="es-ES" sz="2000" dirty="0" smtClean="0">
                  <a:solidFill>
                    <a:schemeClr val="tx2"/>
                  </a:solidFill>
                </a:rPr>
                <a:t> </a:t>
              </a:r>
              <a:r>
                <a:rPr lang="es-ES" sz="2000" dirty="0" err="1">
                  <a:solidFill>
                    <a:schemeClr val="tx2"/>
                  </a:solidFill>
                </a:rPr>
                <a:t>correctly</a:t>
              </a:r>
              <a:r>
                <a:rPr lang="es-ES" sz="2000" dirty="0">
                  <a:solidFill>
                    <a:schemeClr val="tx2"/>
                  </a:solidFill>
                </a:rPr>
                <a:t> </a:t>
              </a:r>
              <a:r>
                <a:rPr lang="es-ES" sz="2000" dirty="0" err="1">
                  <a:solidFill>
                    <a:schemeClr val="tx2"/>
                  </a:solidFill>
                </a:rPr>
                <a:t>rejected</a:t>
              </a:r>
              <a:r>
                <a:rPr lang="es-ES" sz="2000" dirty="0">
                  <a:solidFill>
                    <a:schemeClr val="tx2"/>
                  </a:solidFill>
                </a:rPr>
                <a:t> </a:t>
              </a:r>
              <a:r>
                <a:rPr lang="es-ES" sz="2000" dirty="0" smtClean="0">
                  <a:solidFill>
                    <a:schemeClr val="tx2"/>
                  </a:solidFill>
                </a:rPr>
                <a:t>has </a:t>
              </a:r>
              <a:r>
                <a:rPr lang="es-ES" sz="2000" dirty="0" err="1" smtClean="0">
                  <a:solidFill>
                    <a:schemeClr val="tx2"/>
                  </a:solidFill>
                </a:rPr>
                <a:t>value</a:t>
              </a:r>
              <a:endParaRPr lang="es-ES" sz="2000" dirty="0">
                <a:solidFill>
                  <a:schemeClr val="tx2"/>
                </a:solidFill>
              </a:endParaRPr>
            </a:p>
            <a:p>
              <a:pPr>
                <a:buFontTx/>
                <a:buNone/>
              </a:pPr>
              <a:r>
                <a:rPr lang="es-ES" sz="2000" dirty="0" smtClean="0">
                  <a:solidFill>
                    <a:schemeClr val="tx2"/>
                  </a:solidFill>
                </a:rPr>
                <a:t>	as </a:t>
              </a:r>
              <a:r>
                <a:rPr lang="es-ES" sz="2000" dirty="0" err="1">
                  <a:solidFill>
                    <a:schemeClr val="tx2"/>
                  </a:solidFill>
                </a:rPr>
                <a:t>if</a:t>
              </a:r>
              <a:r>
                <a:rPr lang="es-ES" sz="2000" dirty="0">
                  <a:solidFill>
                    <a:schemeClr val="tx2"/>
                  </a:solidFill>
                </a:rPr>
                <a:t> </a:t>
              </a:r>
              <a:r>
                <a:rPr lang="es-ES" sz="2000" dirty="0" err="1">
                  <a:solidFill>
                    <a:schemeClr val="tx2"/>
                  </a:solidFill>
                </a:rPr>
                <a:t>they</a:t>
              </a:r>
              <a:r>
                <a:rPr lang="es-ES" sz="2000" dirty="0">
                  <a:solidFill>
                    <a:schemeClr val="tx2"/>
                  </a:solidFill>
                </a:rPr>
                <a:t> </a:t>
              </a:r>
              <a:r>
                <a:rPr lang="es-ES" sz="2000" dirty="0" err="1">
                  <a:solidFill>
                    <a:schemeClr val="tx2"/>
                  </a:solidFill>
                </a:rPr>
                <a:t>were</a:t>
              </a:r>
              <a:r>
                <a:rPr lang="es-ES" sz="2000" dirty="0">
                  <a:solidFill>
                    <a:schemeClr val="tx2"/>
                  </a:solidFill>
                </a:rPr>
                <a:t> </a:t>
              </a:r>
              <a:r>
                <a:rPr lang="es-ES" sz="2000" dirty="0" err="1">
                  <a:solidFill>
                    <a:schemeClr val="tx2"/>
                  </a:solidFill>
                </a:rPr>
                <a:t>answered</a:t>
              </a:r>
              <a:r>
                <a:rPr lang="es-ES" sz="2000" dirty="0">
                  <a:solidFill>
                    <a:schemeClr val="tx2"/>
                  </a:solidFill>
                </a:rPr>
                <a:t> </a:t>
              </a:r>
              <a:r>
                <a:rPr lang="es-ES" sz="2000" dirty="0" err="1" smtClean="0">
                  <a:solidFill>
                    <a:schemeClr val="tx2"/>
                  </a:solidFill>
                </a:rPr>
                <a:t>correctly</a:t>
              </a:r>
              <a:endParaRPr lang="es-ES" sz="2000" dirty="0">
                <a:solidFill>
                  <a:schemeClr val="tx2"/>
                </a:solidFill>
              </a:endParaRPr>
            </a:p>
            <a:p>
              <a:pPr>
                <a:buFontTx/>
                <a:buNone/>
              </a:pPr>
              <a:r>
                <a:rPr lang="es-ES" sz="2000" dirty="0" smtClean="0">
                  <a:solidFill>
                    <a:schemeClr val="tx2"/>
                  </a:solidFill>
                </a:rPr>
                <a:t>	in </a:t>
              </a:r>
              <a:r>
                <a:rPr lang="es-ES" sz="2000" dirty="0" err="1">
                  <a:solidFill>
                    <a:schemeClr val="tx2"/>
                  </a:solidFill>
                </a:rPr>
                <a:t>qa_accuracy</a:t>
              </a:r>
              <a:r>
                <a:rPr lang="es-ES" sz="2000" dirty="0">
                  <a:solidFill>
                    <a:schemeClr val="tx2"/>
                  </a:solidFill>
                </a:rPr>
                <a:t> </a:t>
              </a:r>
              <a:r>
                <a:rPr lang="es-ES" sz="2000" dirty="0" err="1">
                  <a:solidFill>
                    <a:schemeClr val="tx2"/>
                  </a:solidFill>
                </a:rPr>
                <a:t>proportion</a:t>
              </a:r>
              <a:endParaRPr lang="es-ES" sz="2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4572000" y="2852738"/>
            <a:ext cx="1079500" cy="1512887"/>
            <a:chOff x="2880" y="1797"/>
            <a:chExt cx="680" cy="953"/>
          </a:xfrm>
        </p:grpSpPr>
        <p:sp>
          <p:nvSpPr>
            <p:cNvPr id="6152" name="Oval 15"/>
            <p:cNvSpPr>
              <a:spLocks noChangeArrowheads="1"/>
            </p:cNvSpPr>
            <p:nvPr/>
          </p:nvSpPr>
          <p:spPr bwMode="auto">
            <a:xfrm>
              <a:off x="3016" y="2115"/>
              <a:ext cx="544" cy="635"/>
            </a:xfrm>
            <a:prstGeom prst="ellipse">
              <a:avLst/>
            </a:prstGeom>
            <a:noFill/>
            <a:ln w="9525" algn="ctr">
              <a:solidFill>
                <a:srgbClr val="0066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16"/>
            <p:cNvSpPr>
              <a:spLocks noChangeShapeType="1"/>
            </p:cNvSpPr>
            <p:nvPr/>
          </p:nvSpPr>
          <p:spPr bwMode="auto">
            <a:xfrm>
              <a:off x="2880" y="1797"/>
              <a:ext cx="227" cy="363"/>
            </a:xfrm>
            <a:prstGeom prst="line">
              <a:avLst/>
            </a:prstGeom>
            <a:noFill/>
            <a:ln w="9525">
              <a:solidFill>
                <a:srgbClr val="0066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Analysis and discussion </a:t>
            </a:r>
            <a:br>
              <a:rPr lang="es-ES" smtClean="0"/>
            </a:br>
            <a:r>
              <a:rPr lang="es-ES" sz="2000" smtClean="0"/>
              <a:t>(AVE 2007 Spanish)</a:t>
            </a:r>
          </a:p>
        </p:txBody>
      </p:sp>
      <p:pic>
        <p:nvPicPr>
          <p:cNvPr id="41987" name="Picture 71"/>
          <p:cNvPicPr>
            <a:picLocks noChangeAspect="1" noChangeArrowheads="1"/>
          </p:cNvPicPr>
          <p:nvPr/>
        </p:nvPicPr>
        <p:blipFill>
          <a:blip r:embed="rId2" cstate="print"/>
          <a:srcRect b="15851"/>
          <a:stretch>
            <a:fillRect/>
          </a:stretch>
        </p:blipFill>
        <p:spPr bwMode="auto">
          <a:xfrm>
            <a:off x="0" y="1773238"/>
            <a:ext cx="3924300" cy="194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1988" name="Picture 7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 b="33427"/>
          <a:stretch>
            <a:fillRect/>
          </a:stretch>
        </p:blipFill>
        <p:spPr>
          <a:xfrm>
            <a:off x="0" y="3860800"/>
            <a:ext cx="9144000" cy="2997200"/>
          </a:xfrm>
          <a:noFill/>
        </p:spPr>
      </p:pic>
      <p:sp>
        <p:nvSpPr>
          <p:cNvPr id="41989" name="AutoShape 73"/>
          <p:cNvSpPr>
            <a:spLocks noChangeArrowheads="1"/>
          </p:cNvSpPr>
          <p:nvPr/>
        </p:nvSpPr>
        <p:spPr bwMode="auto">
          <a:xfrm>
            <a:off x="3995738" y="1844675"/>
            <a:ext cx="2232025" cy="504825"/>
          </a:xfrm>
          <a:prstGeom prst="wedgeRoundRectCallout">
            <a:avLst>
              <a:gd name="adj1" fmla="val -49644"/>
              <a:gd name="adj2" fmla="val 97801"/>
              <a:gd name="adj3" fmla="val 16667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s-ES" sz="2000">
                <a:solidFill>
                  <a:schemeClr val="tx2"/>
                </a:solidFill>
              </a:rPr>
              <a:t>Validation</a:t>
            </a:r>
          </a:p>
        </p:txBody>
      </p:sp>
      <p:sp>
        <p:nvSpPr>
          <p:cNvPr id="41990" name="AutoShape 74"/>
          <p:cNvSpPr>
            <a:spLocks noChangeArrowheads="1"/>
          </p:cNvSpPr>
          <p:nvPr/>
        </p:nvSpPr>
        <p:spPr bwMode="auto">
          <a:xfrm>
            <a:off x="4356100" y="2997200"/>
            <a:ext cx="2232025" cy="504825"/>
          </a:xfrm>
          <a:prstGeom prst="wedgeRoundRectCallout">
            <a:avLst>
              <a:gd name="adj1" fmla="val -47509"/>
              <a:gd name="adj2" fmla="val 119810"/>
              <a:gd name="adj3" fmla="val 16667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s-ES" sz="2000">
                <a:solidFill>
                  <a:schemeClr val="tx2"/>
                </a:solidFill>
              </a:rPr>
              <a:t>Selection</a:t>
            </a:r>
          </a:p>
        </p:txBody>
      </p:sp>
      <p:sp>
        <p:nvSpPr>
          <p:cNvPr id="41991" name="Rectangle 75"/>
          <p:cNvSpPr>
            <a:spLocks noChangeArrowheads="1"/>
          </p:cNvSpPr>
          <p:nvPr/>
        </p:nvSpPr>
        <p:spPr bwMode="auto">
          <a:xfrm>
            <a:off x="250825" y="4797425"/>
            <a:ext cx="8642350" cy="576263"/>
          </a:xfrm>
          <a:prstGeom prst="rect">
            <a:avLst/>
          </a:prstGeom>
          <a:noFill/>
          <a:ln w="57150" algn="ctr">
            <a:solidFill>
              <a:srgbClr val="0066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76"/>
          <p:cNvSpPr>
            <a:spLocks noChangeArrowheads="1"/>
          </p:cNvSpPr>
          <p:nvPr/>
        </p:nvSpPr>
        <p:spPr bwMode="auto">
          <a:xfrm>
            <a:off x="1908175" y="4724400"/>
            <a:ext cx="719138" cy="720725"/>
          </a:xfrm>
          <a:prstGeom prst="ellips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77"/>
          <p:cNvSpPr>
            <a:spLocks noChangeArrowheads="1"/>
          </p:cNvSpPr>
          <p:nvPr/>
        </p:nvSpPr>
        <p:spPr bwMode="auto">
          <a:xfrm>
            <a:off x="3419475" y="5013325"/>
            <a:ext cx="792163" cy="431800"/>
          </a:xfrm>
          <a:prstGeom prst="ellips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78"/>
          <p:cNvSpPr>
            <a:spLocks noChangeArrowheads="1"/>
          </p:cNvSpPr>
          <p:nvPr/>
        </p:nvSpPr>
        <p:spPr bwMode="auto">
          <a:xfrm>
            <a:off x="7740650" y="4724400"/>
            <a:ext cx="792163" cy="720725"/>
          </a:xfrm>
          <a:prstGeom prst="ellips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79"/>
          <p:cNvSpPr>
            <a:spLocks noChangeArrowheads="1"/>
          </p:cNvSpPr>
          <p:nvPr/>
        </p:nvSpPr>
        <p:spPr bwMode="auto">
          <a:xfrm>
            <a:off x="5940425" y="4724400"/>
            <a:ext cx="792163" cy="431800"/>
          </a:xfrm>
          <a:prstGeom prst="ellips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80"/>
          <p:cNvSpPr txBox="1">
            <a:spLocks noChangeArrowheads="1"/>
          </p:cNvSpPr>
          <p:nvPr/>
        </p:nvSpPr>
        <p:spPr bwMode="auto">
          <a:xfrm>
            <a:off x="6300788" y="2349500"/>
            <a:ext cx="2592387" cy="3968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s-ES" sz="2000">
                <a:solidFill>
                  <a:schemeClr val="tx2"/>
                </a:solidFill>
              </a:rPr>
              <a:t>Comparing AV &amp; QA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Techniques in AVE 2007</a:t>
            </a: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142844" y="2285992"/>
          <a:ext cx="4071966" cy="4434840"/>
        </p:xfrm>
        <a:graphic>
          <a:graphicData uri="http://schemas.openxmlformats.org/drawingml/2006/table">
            <a:tbl>
              <a:tblPr/>
              <a:tblGrid>
                <a:gridCol w="3615284"/>
                <a:gridCol w="456682"/>
              </a:tblGrid>
              <a:tr h="165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Generates hypotheses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Wordnet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Chunking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5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n-grams,  longest common Subsequences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Phrase transformations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NER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Num.  Expressions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Temp.  expressions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Coreference resolution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Dependency analysis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83" name="Group 39"/>
          <p:cNvGraphicFramePr>
            <a:graphicFrameLocks noGrp="1"/>
          </p:cNvGraphicFramePr>
          <p:nvPr>
            <p:ph sz="half" idx="4294967295"/>
          </p:nvPr>
        </p:nvGraphicFramePr>
        <p:xfrm>
          <a:off x="4357686" y="2285992"/>
          <a:ext cx="4500562" cy="3703320"/>
        </p:xfrm>
        <a:graphic>
          <a:graphicData uri="http://schemas.openxmlformats.org/drawingml/2006/table">
            <a:tbl>
              <a:tblPr/>
              <a:tblGrid>
                <a:gridCol w="3960812"/>
                <a:gridCol w="539750"/>
              </a:tblGrid>
              <a:tr h="30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Syntactic similarity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Functions (sub, obj, etc)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Syntactic transformations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Word-sense disambiguation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Semantic parsing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Semantic role labeling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First order logic representation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Theorem prover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Semantic similarity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err="1" smtClean="0"/>
              <a:t>Conclusion</a:t>
            </a:r>
            <a:r>
              <a:rPr lang="es-ES" dirty="0" smtClean="0"/>
              <a:t> of AVE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440613" cy="433228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Answer Validation</a:t>
            </a:r>
          </a:p>
          <a:p>
            <a:pPr lvl="1">
              <a:buNone/>
            </a:pPr>
            <a:r>
              <a:rPr lang="en-US" sz="2600" dirty="0" smtClean="0"/>
              <a:t>before</a:t>
            </a:r>
          </a:p>
          <a:p>
            <a:pPr lvl="2"/>
            <a:r>
              <a:rPr lang="en-US" sz="2000" dirty="0" smtClean="0"/>
              <a:t>It was assumed as a QA module</a:t>
            </a:r>
          </a:p>
          <a:p>
            <a:pPr lvl="2"/>
            <a:r>
              <a:rPr lang="en-US" sz="2000" dirty="0" smtClean="0"/>
              <a:t>But no space for its own development</a:t>
            </a:r>
          </a:p>
          <a:p>
            <a:pPr>
              <a:buNone/>
            </a:pPr>
            <a:r>
              <a:rPr lang="en-US" sz="2800" dirty="0" smtClean="0"/>
              <a:t>The new devices should help to i</a:t>
            </a:r>
            <a:r>
              <a:rPr lang="en-US" sz="2600" dirty="0" smtClean="0"/>
              <a:t>mprove QA</a:t>
            </a:r>
          </a:p>
          <a:p>
            <a:pPr lvl="1">
              <a:buNone/>
            </a:pPr>
            <a:r>
              <a:rPr lang="en-US" sz="2400" dirty="0" smtClean="0"/>
              <a:t>they</a:t>
            </a:r>
          </a:p>
          <a:p>
            <a:pPr lvl="2"/>
            <a:r>
              <a:rPr lang="en-US" sz="2000" dirty="0" smtClean="0"/>
              <a:t>Introduce more content analysis</a:t>
            </a:r>
          </a:p>
          <a:p>
            <a:pPr lvl="2"/>
            <a:r>
              <a:rPr lang="en-US" sz="2000" dirty="0" smtClean="0"/>
              <a:t>Use Machine Learning techniques</a:t>
            </a:r>
          </a:p>
          <a:p>
            <a:pPr lvl="2"/>
            <a:r>
              <a:rPr lang="en-US" sz="2000" dirty="0" smtClean="0"/>
              <a:t>Are able to break pipelines or combine streams</a:t>
            </a:r>
          </a:p>
          <a:p>
            <a:pPr eaLnBrk="1" hangingPunct="1">
              <a:buNone/>
            </a:pPr>
            <a:r>
              <a:rPr lang="es-ES" sz="2800" dirty="0" err="1" smtClean="0"/>
              <a:t>Let’s</a:t>
            </a:r>
            <a:r>
              <a:rPr lang="es-ES" sz="2800" dirty="0" smtClean="0"/>
              <a:t> transfer </a:t>
            </a:r>
            <a:r>
              <a:rPr lang="es-ES" sz="2800" dirty="0" err="1" smtClean="0"/>
              <a:t>them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QA </a:t>
            </a:r>
            <a:r>
              <a:rPr lang="es-ES" sz="2800" dirty="0" err="1" smtClean="0"/>
              <a:t>main</a:t>
            </a:r>
            <a:r>
              <a:rPr lang="es-ES" sz="2800" dirty="0" smtClean="0"/>
              <a:t> </a:t>
            </a:r>
            <a:r>
              <a:rPr lang="es-ES" sz="2800" dirty="0" err="1" smtClean="0"/>
              <a:t>task</a:t>
            </a:r>
            <a:endParaRPr lang="es-ES" sz="2800" dirty="0" smtClean="0"/>
          </a:p>
          <a:p>
            <a:pPr eaLnBrk="1" hangingPunct="1"/>
            <a:endParaRPr lang="es-E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77156" cy="4524396"/>
          </a:xfrm>
        </p:spPr>
        <p:txBody>
          <a:bodyPr/>
          <a:lstStyle/>
          <a:p>
            <a:r>
              <a:rPr lang="en-US" sz="2800" dirty="0" smtClean="0"/>
              <a:t>Motivation and goals</a:t>
            </a:r>
          </a:p>
          <a:p>
            <a:r>
              <a:rPr lang="en-US" sz="2800" dirty="0" smtClean="0"/>
              <a:t>Definition and general framework</a:t>
            </a:r>
          </a:p>
          <a:p>
            <a:r>
              <a:rPr lang="en-US" sz="2800" dirty="0" smtClean="0"/>
              <a:t>AVE 2006</a:t>
            </a:r>
            <a:endParaRPr lang="en-US" sz="2000" dirty="0" smtClean="0"/>
          </a:p>
          <a:p>
            <a:r>
              <a:rPr lang="en-US" sz="2800" dirty="0" smtClean="0"/>
              <a:t>AVE 2007 &amp; 2008</a:t>
            </a:r>
          </a:p>
          <a:p>
            <a:r>
              <a:rPr lang="en-US" dirty="0" smtClean="0"/>
              <a:t>QA 2009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571472" y="3929066"/>
            <a:ext cx="785818" cy="642942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CLEF QA 2009 campaign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133600"/>
            <a:ext cx="7777162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ResPubliQA</a:t>
            </a:r>
            <a:r>
              <a:rPr lang="en-US" smtClean="0"/>
              <a:t>: QA on European Legislation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GikiCLEF</a:t>
            </a:r>
            <a:r>
              <a:rPr lang="en-US" smtClean="0"/>
              <a:t>: QA requiring geographical reasoning on Wikipedia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QAST</a:t>
            </a:r>
            <a:r>
              <a:rPr lang="en-US" smtClean="0"/>
              <a:t>: QA on Speech Transcriptions of European Parliament Plenary sessions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CLEF QA 2009 campaign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76700"/>
            <a:ext cx="7010400" cy="23161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1962087" name="Group 103"/>
          <p:cNvGraphicFramePr>
            <a:graphicFrameLocks noGrp="1"/>
          </p:cNvGraphicFramePr>
          <p:nvPr>
            <p:ph idx="4294967295"/>
          </p:nvPr>
        </p:nvGraphicFramePr>
        <p:xfrm>
          <a:off x="287338" y="1989138"/>
          <a:ext cx="8856662" cy="3602419"/>
        </p:xfrm>
        <a:graphic>
          <a:graphicData uri="http://schemas.openxmlformats.org/drawingml/2006/table">
            <a:tbl>
              <a:tblPr/>
              <a:tblGrid>
                <a:gridCol w="1727200"/>
                <a:gridCol w="1584325"/>
                <a:gridCol w="1584325"/>
                <a:gridCol w="2376487"/>
                <a:gridCol w="158432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Task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Registered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Participant 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Submitted Runs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Organizing people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ResPubliQA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28 + 16 (baseline runs)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Giki CLEF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17 runs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86 (5 subtasks)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59 showed interest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23 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147 runs evaluated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19 + additional assessors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7010400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ResPubliQA 2009:</a:t>
            </a:r>
            <a:br>
              <a:rPr lang="en-US" sz="4000" smtClean="0"/>
            </a:br>
            <a:r>
              <a:rPr lang="en-US" sz="4000" smtClean="0"/>
              <a:t>QA on European Legislation</a:t>
            </a: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429000"/>
            <a:ext cx="2449513" cy="3429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900" b="1" smtClean="0"/>
              <a:t>Organizers</a:t>
            </a:r>
          </a:p>
          <a:p>
            <a:pPr eaLnBrk="1" hangingPunct="1">
              <a:lnSpc>
                <a:spcPct val="80000"/>
              </a:lnSpc>
            </a:pPr>
            <a:endParaRPr lang="es-ES" sz="1900" b="1" smtClean="0"/>
          </a:p>
          <a:p>
            <a:pPr eaLnBrk="1" hangingPunct="1">
              <a:lnSpc>
                <a:spcPct val="80000"/>
              </a:lnSpc>
            </a:pPr>
            <a:r>
              <a:rPr lang="es-ES" sz="1900" b="1" smtClean="0"/>
              <a:t>Anselmo Peñas</a:t>
            </a:r>
          </a:p>
          <a:p>
            <a:pPr eaLnBrk="1" hangingPunct="1">
              <a:lnSpc>
                <a:spcPct val="80000"/>
              </a:lnSpc>
            </a:pPr>
            <a:r>
              <a:rPr lang="es-ES" sz="1900" b="1" smtClean="0"/>
              <a:t>Pamela Forner</a:t>
            </a:r>
          </a:p>
          <a:p>
            <a:pPr eaLnBrk="1" hangingPunct="1">
              <a:lnSpc>
                <a:spcPct val="80000"/>
              </a:lnSpc>
            </a:pPr>
            <a:r>
              <a:rPr lang="es-ES" sz="1900" smtClean="0"/>
              <a:t>Richard Sutcliffe</a:t>
            </a:r>
          </a:p>
          <a:p>
            <a:pPr eaLnBrk="1" hangingPunct="1">
              <a:lnSpc>
                <a:spcPct val="80000"/>
              </a:lnSpc>
            </a:pPr>
            <a:r>
              <a:rPr lang="es-ES" sz="1900" smtClean="0"/>
              <a:t>Álvaro Rodrigo</a:t>
            </a:r>
          </a:p>
          <a:p>
            <a:pPr eaLnBrk="1" hangingPunct="1">
              <a:lnSpc>
                <a:spcPct val="80000"/>
              </a:lnSpc>
            </a:pPr>
            <a:r>
              <a:rPr lang="es-ES" sz="1900" smtClean="0"/>
              <a:t>Corina Forascu</a:t>
            </a:r>
          </a:p>
          <a:p>
            <a:pPr eaLnBrk="1" hangingPunct="1">
              <a:lnSpc>
                <a:spcPct val="80000"/>
              </a:lnSpc>
            </a:pPr>
            <a:r>
              <a:rPr lang="es-ES" sz="1900" smtClean="0"/>
              <a:t>Iñaki Alegria</a:t>
            </a:r>
          </a:p>
          <a:p>
            <a:pPr eaLnBrk="1" hangingPunct="1">
              <a:lnSpc>
                <a:spcPct val="80000"/>
              </a:lnSpc>
            </a:pPr>
            <a:r>
              <a:rPr lang="es-ES" sz="1900" smtClean="0"/>
              <a:t>Danilo Giampiccolo</a:t>
            </a:r>
          </a:p>
          <a:p>
            <a:pPr eaLnBrk="1" hangingPunct="1">
              <a:lnSpc>
                <a:spcPct val="80000"/>
              </a:lnSpc>
            </a:pPr>
            <a:r>
              <a:rPr lang="es-ES" sz="1900" smtClean="0"/>
              <a:t>Nicolas Moreau</a:t>
            </a:r>
          </a:p>
          <a:p>
            <a:pPr eaLnBrk="1" hangingPunct="1">
              <a:lnSpc>
                <a:spcPct val="80000"/>
              </a:lnSpc>
            </a:pPr>
            <a:r>
              <a:rPr lang="es-ES" sz="1900" smtClean="0"/>
              <a:t>Petya Osenova</a:t>
            </a:r>
          </a:p>
        </p:txBody>
      </p:sp>
      <p:sp>
        <p:nvSpPr>
          <p:cNvPr id="48133" name="Rectangle 8"/>
          <p:cNvSpPr>
            <a:spLocks noChangeArrowheads="1"/>
          </p:cNvSpPr>
          <p:nvPr/>
        </p:nvSpPr>
        <p:spPr bwMode="auto">
          <a:xfrm>
            <a:off x="3635375" y="3429000"/>
            <a:ext cx="2808288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1900" b="1"/>
              <a:t>Additional Assessors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s-ES" sz="1900" b="1"/>
          </a:p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1900"/>
              <a:t>Fernando Luis Costa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1900"/>
              <a:t>Anna Kampchen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1900"/>
              <a:t>Julia Kramme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1900"/>
              <a:t>Cosmina Croitoru</a:t>
            </a:r>
          </a:p>
        </p:txBody>
      </p:sp>
      <p:sp>
        <p:nvSpPr>
          <p:cNvPr id="48134" name="Rectangle 9"/>
          <p:cNvSpPr>
            <a:spLocks noChangeArrowheads="1"/>
          </p:cNvSpPr>
          <p:nvPr/>
        </p:nvSpPr>
        <p:spPr bwMode="auto">
          <a:xfrm>
            <a:off x="6516688" y="3429000"/>
            <a:ext cx="24479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1900" b="1"/>
              <a:t>Advisory Board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s-ES" sz="1900"/>
          </a:p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1900"/>
              <a:t>Donna Harman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1900"/>
              <a:t>Maarten de Rijke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" sz="1900"/>
              <a:t>Dominique Laurent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6"/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6521450" cy="1143000"/>
          </a:xfrm>
        </p:spPr>
        <p:txBody>
          <a:bodyPr/>
          <a:lstStyle/>
          <a:p>
            <a:pPr eaLnBrk="1" hangingPunct="1"/>
            <a:r>
              <a:rPr lang="es-ES" smtClean="0"/>
              <a:t>Evolution of the task</a:t>
            </a:r>
          </a:p>
        </p:txBody>
      </p:sp>
      <p:graphicFrame>
        <p:nvGraphicFramePr>
          <p:cNvPr id="1879499" name="Group 459"/>
          <p:cNvGraphicFramePr>
            <a:graphicFrameLocks noGrp="1"/>
          </p:cNvGraphicFramePr>
          <p:nvPr>
            <p:ph idx="1"/>
          </p:nvPr>
        </p:nvGraphicFramePr>
        <p:xfrm>
          <a:off x="0" y="1773238"/>
          <a:ext cx="8964613" cy="4956048"/>
        </p:xfrm>
        <a:graphic>
          <a:graphicData uri="http://schemas.openxmlformats.org/drawingml/2006/table">
            <a:tbl>
              <a:tblPr/>
              <a:tblGrid>
                <a:gridCol w="1414463"/>
                <a:gridCol w="1020762"/>
                <a:gridCol w="866775"/>
                <a:gridCol w="1452563"/>
                <a:gridCol w="1158875"/>
                <a:gridCol w="798512"/>
                <a:gridCol w="798513"/>
                <a:gridCol w="145415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Target languages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Collections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News 1994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News 1995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Wikipedia Nov. 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European Legislation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Number of questions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Type of questions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200 Factoid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Temporal restrictions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Definitions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- Type of question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Lists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Linked questions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Closed lists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- Linked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Reason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Purpose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+ Procedure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Supporting information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Document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Snippet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Paragraph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Size of answer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Snnipet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Exact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Paragraph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216" name="Oval 210"/>
          <p:cNvSpPr>
            <a:spLocks noChangeArrowheads="1"/>
          </p:cNvSpPr>
          <p:nvPr/>
        </p:nvSpPr>
        <p:spPr bwMode="auto">
          <a:xfrm>
            <a:off x="7380288" y="1628775"/>
            <a:ext cx="1763712" cy="5229225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s-ES" sz="3400" dirty="0" err="1" smtClean="0"/>
              <a:t>What’s</a:t>
            </a:r>
            <a:r>
              <a:rPr lang="es-ES" sz="3400" dirty="0" smtClean="0"/>
              <a:t> </a:t>
            </a:r>
            <a:r>
              <a:rPr lang="es-ES" sz="3400" dirty="0" err="1" smtClean="0"/>
              <a:t>this</a:t>
            </a:r>
            <a:r>
              <a:rPr lang="es-ES" sz="3400" dirty="0" smtClean="0"/>
              <a:t> </a:t>
            </a:r>
            <a:r>
              <a:rPr lang="es-ES" sz="3400" dirty="0" err="1" smtClean="0"/>
              <a:t>story</a:t>
            </a:r>
            <a:r>
              <a:rPr lang="es-ES" sz="3400" dirty="0" smtClean="0"/>
              <a:t> </a:t>
            </a:r>
            <a:r>
              <a:rPr lang="es-ES" sz="3400" dirty="0" err="1" smtClean="0"/>
              <a:t>about</a:t>
            </a:r>
            <a:r>
              <a:rPr lang="es-ES" sz="3400" dirty="0" smtClean="0"/>
              <a:t>?</a:t>
            </a:r>
          </a:p>
        </p:txBody>
      </p:sp>
      <p:graphicFrame>
        <p:nvGraphicFramePr>
          <p:cNvPr id="1954971" name="Group 155"/>
          <p:cNvGraphicFramePr>
            <a:graphicFrameLocks noGrp="1"/>
          </p:cNvGraphicFramePr>
          <p:nvPr>
            <p:ph sz="half" idx="4294967295"/>
          </p:nvPr>
        </p:nvGraphicFramePr>
        <p:xfrm>
          <a:off x="142875" y="1785938"/>
          <a:ext cx="8858312" cy="4288536"/>
        </p:xfrm>
        <a:graphic>
          <a:graphicData uri="http://schemas.openxmlformats.org/drawingml/2006/table">
            <a:tbl>
              <a:tblPr/>
              <a:tblGrid>
                <a:gridCol w="1111434"/>
                <a:gridCol w="824565"/>
                <a:gridCol w="1115758"/>
                <a:gridCol w="707799"/>
                <a:gridCol w="980253"/>
                <a:gridCol w="820241"/>
                <a:gridCol w="749604"/>
                <a:gridCol w="1274329"/>
                <a:gridCol w="127432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41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QA </a:t>
                      </a:r>
                      <a:r>
                        <a:rPr kumimoji="0" lang="es-E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Tasks</a:t>
                      </a:r>
                      <a:r>
                        <a:rPr kumimoji="0" lang="es-E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 at CLEF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Multiple Language QA Main Task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ResPubliQA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7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Temporal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restrictions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and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lists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Answer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Validation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Exercise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(AVE)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GikiCLEF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Real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over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Speech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Transcriptions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(QAST)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WiQA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WSD QA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71938" y="2357438"/>
            <a:ext cx="4500562" cy="1428750"/>
            <a:chOff x="4071934" y="2357430"/>
            <a:chExt cx="4500594" cy="1428760"/>
          </a:xfrm>
        </p:grpSpPr>
        <p:sp>
          <p:nvSpPr>
            <p:cNvPr id="6" name="Bent Arrow 5"/>
            <p:cNvSpPr/>
            <p:nvPr/>
          </p:nvSpPr>
          <p:spPr bwMode="auto">
            <a:xfrm>
              <a:off x="5786446" y="2428867"/>
              <a:ext cx="1143008" cy="857256"/>
            </a:xfrm>
            <a:prstGeom prst="bentArrow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071934" y="3214686"/>
              <a:ext cx="2214578" cy="571504"/>
            </a:xfrm>
            <a:prstGeom prst="ellipse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929454" y="2357430"/>
              <a:ext cx="1643074" cy="571504"/>
            </a:xfrm>
            <a:prstGeom prst="ellipse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Collection</a:t>
            </a:r>
          </a:p>
        </p:txBody>
      </p:sp>
      <p:sp>
        <p:nvSpPr>
          <p:cNvPr id="197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420938"/>
            <a:ext cx="70104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Subset of JRC-</a:t>
            </a:r>
            <a:r>
              <a:rPr lang="en-US" sz="2600" dirty="0" err="1" smtClean="0"/>
              <a:t>Acquis</a:t>
            </a:r>
            <a:r>
              <a:rPr lang="en-US" sz="2600" dirty="0" smtClean="0"/>
              <a:t> (10,700 docs x </a:t>
            </a:r>
            <a:r>
              <a:rPr lang="en-US" sz="2600" dirty="0" err="1" smtClean="0"/>
              <a:t>lang</a:t>
            </a:r>
            <a:r>
              <a:rPr lang="en-US" sz="26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Parallel at document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EU treaties, EU legislation, agreements and resolutions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Economy, health, law, food,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Between 1950 and </a:t>
            </a:r>
            <a:r>
              <a:rPr lang="en-US" sz="2400" dirty="0" smtClean="0"/>
              <a:t>2006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325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301625"/>
            <a:ext cx="7135812" cy="1143000"/>
          </a:xfrm>
        </p:spPr>
        <p:txBody>
          <a:bodyPr/>
          <a:lstStyle/>
          <a:p>
            <a:pPr eaLnBrk="1" hangingPunct="1"/>
            <a:r>
              <a:rPr lang="en-US" smtClean="0"/>
              <a:t>500 questions</a:t>
            </a:r>
          </a:p>
        </p:txBody>
      </p:sp>
      <p:sp>
        <p:nvSpPr>
          <p:cNvPr id="5222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440613" cy="4619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REASON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Why did a commission expert conduct an inspection visit to Uruguay?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PURPOSE/OBJECTIVE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is the overall objective of the eco-label?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PROCEDURE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How are stable conditions in the natural rubber trade achieved?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In general, any question that can be answered in a paragraph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301625"/>
            <a:ext cx="7135812" cy="1143000"/>
          </a:xfrm>
        </p:spPr>
        <p:txBody>
          <a:bodyPr/>
          <a:lstStyle/>
          <a:p>
            <a:pPr eaLnBrk="1" hangingPunct="1"/>
            <a:r>
              <a:rPr lang="en-US" smtClean="0"/>
              <a:t>500 questions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440613" cy="4619625"/>
          </a:xfrm>
        </p:spPr>
        <p:txBody>
          <a:bodyPr/>
          <a:lstStyle/>
          <a:p>
            <a:pPr eaLnBrk="1" hangingPunct="1"/>
            <a:r>
              <a:rPr lang="en-US" sz="2600" smtClean="0"/>
              <a:t>Also</a:t>
            </a:r>
          </a:p>
          <a:p>
            <a:pPr lvl="1" eaLnBrk="1" hangingPunct="1"/>
            <a:r>
              <a:rPr lang="en-US" sz="2400" smtClean="0"/>
              <a:t>FACTOID</a:t>
            </a:r>
          </a:p>
          <a:p>
            <a:pPr lvl="2" eaLnBrk="1" hangingPunct="1"/>
            <a:r>
              <a:rPr lang="en-US" sz="2000" smtClean="0"/>
              <a:t>In how many languages is the Official Journal of the Community published?</a:t>
            </a:r>
          </a:p>
          <a:p>
            <a:pPr lvl="2" eaLnBrk="1" hangingPunct="1"/>
            <a:endParaRPr lang="en-US" sz="2000" smtClean="0"/>
          </a:p>
          <a:p>
            <a:pPr lvl="1" eaLnBrk="1" hangingPunct="1"/>
            <a:r>
              <a:rPr lang="en-US" sz="2400" smtClean="0"/>
              <a:t>DEFINITION</a:t>
            </a:r>
          </a:p>
          <a:p>
            <a:pPr lvl="2" eaLnBrk="1" hangingPunct="1"/>
            <a:r>
              <a:rPr lang="en-US" sz="2000" smtClean="0"/>
              <a:t>What is meant by “whole milk”?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600" smtClean="0"/>
              <a:t>No NIL questions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response</a:t>
            </a:r>
          </a:p>
        </p:txBody>
      </p:sp>
      <p:sp>
        <p:nvSpPr>
          <p:cNvPr id="198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548188"/>
          </a:xfrm>
        </p:spPr>
        <p:txBody>
          <a:bodyPr/>
          <a:lstStyle/>
          <a:p>
            <a:pPr marL="400050" indent="-4000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No Answer  </a:t>
            </a:r>
            <a:r>
              <a:rPr lang="en-US" sz="3100" dirty="0" smtClean="0"/>
              <a:t>≠</a:t>
            </a:r>
            <a:r>
              <a:rPr lang="en-US" sz="2100" dirty="0" smtClean="0"/>
              <a:t>  Wrong Answer</a:t>
            </a:r>
          </a:p>
          <a:p>
            <a:pPr marL="400050" indent="-400050" eaLnBrk="1" hangingPunct="1">
              <a:lnSpc>
                <a:spcPct val="80000"/>
              </a:lnSpc>
            </a:pPr>
            <a:endParaRPr lang="en-US" sz="2100" dirty="0" smtClean="0"/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100" dirty="0" smtClean="0"/>
              <a:t>Decide if </a:t>
            </a:r>
            <a:r>
              <a:rPr lang="en-US" sz="2100" dirty="0" smtClean="0"/>
              <a:t>they </a:t>
            </a:r>
            <a:r>
              <a:rPr lang="en-US" sz="2100" dirty="0" smtClean="0"/>
              <a:t>answer </a:t>
            </a:r>
            <a:r>
              <a:rPr lang="en-US" sz="2100" dirty="0" smtClean="0"/>
              <a:t>or </a:t>
            </a:r>
            <a:r>
              <a:rPr lang="en-US" sz="2100" dirty="0" smtClean="0"/>
              <a:t>not</a:t>
            </a:r>
          </a:p>
          <a:p>
            <a:pPr marL="1257300" lvl="2" indent="-342900" eaLnBrk="1" hangingPunct="1">
              <a:lnSpc>
                <a:spcPct val="80000"/>
              </a:lnSpc>
            </a:pPr>
            <a:r>
              <a:rPr lang="en-US" sz="1800" dirty="0" smtClean="0"/>
              <a:t>[ YES  |  NO ]</a:t>
            </a:r>
          </a:p>
          <a:p>
            <a:pPr marL="1257300" lvl="2" indent="-342900" eaLnBrk="1" hangingPunct="1">
              <a:lnSpc>
                <a:spcPct val="80000"/>
              </a:lnSpc>
            </a:pPr>
            <a:r>
              <a:rPr lang="en-US" sz="1800" dirty="0" smtClean="0"/>
              <a:t>Classification Problem</a:t>
            </a:r>
          </a:p>
          <a:p>
            <a:pPr marL="1257300" lvl="2" indent="-342900" eaLnBrk="1" hangingPunct="1">
              <a:lnSpc>
                <a:spcPct val="80000"/>
              </a:lnSpc>
            </a:pPr>
            <a:r>
              <a:rPr lang="en-US" sz="1800" dirty="0" smtClean="0"/>
              <a:t>Machine Learning, </a:t>
            </a:r>
            <a:r>
              <a:rPr lang="en-US" sz="1800" dirty="0" err="1" smtClean="0"/>
              <a:t>Provers</a:t>
            </a:r>
            <a:r>
              <a:rPr lang="en-US" sz="1800" dirty="0" smtClean="0"/>
              <a:t>, etc.</a:t>
            </a:r>
          </a:p>
          <a:p>
            <a:pPr marL="1257300" lvl="2" indent="-342900" eaLnBrk="1" hangingPunct="1">
              <a:lnSpc>
                <a:spcPct val="80000"/>
              </a:lnSpc>
            </a:pPr>
            <a:r>
              <a:rPr lang="en-US" sz="1800" dirty="0" smtClean="0"/>
              <a:t>Textual Entailment</a:t>
            </a:r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dirty="0" smtClean="0"/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en-US" sz="2100" dirty="0" smtClean="0"/>
              <a:t>Provide the paragraph (</a:t>
            </a:r>
            <a:r>
              <a:rPr lang="en-US" sz="2100" dirty="0" err="1" smtClean="0"/>
              <a:t>ID+Text</a:t>
            </a:r>
            <a:r>
              <a:rPr lang="en-US" sz="2100" dirty="0" smtClean="0"/>
              <a:t>) that answers the question</a:t>
            </a:r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dirty="0" smtClean="0"/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Aim</a:t>
            </a:r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To leave a question unanswered has more value than to give a wrong answer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2484438" y="1844675"/>
            <a:ext cx="5040312" cy="720725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963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Assessments</a:t>
            </a:r>
          </a:p>
        </p:txBody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620000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/>
              <a:t>R</a:t>
            </a:r>
            <a:r>
              <a:rPr lang="en-US" sz="2600" dirty="0" smtClean="0"/>
              <a:t>: The question is answered correctly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/>
              <a:t>W</a:t>
            </a:r>
            <a:r>
              <a:rPr lang="en-US" sz="2600" dirty="0" smtClean="0"/>
              <a:t>: The question is answered incorrectly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err="1" smtClean="0"/>
              <a:t>NoA</a:t>
            </a:r>
            <a:r>
              <a:rPr lang="en-US" sz="2600" dirty="0" smtClean="0"/>
              <a:t>: The question is not answered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NoA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R: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NoA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, but the candidate answer was correct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NoA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W: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NoA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, and the candidate answer was incorrect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Noa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Empty: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NoA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and no candidate answer was given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Evaluation measure: c@1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Extension of the traditional accuracy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(as proportion of questions correctly answered)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Considering unanswered 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168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measure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789363"/>
            <a:ext cx="7010400" cy="2230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n: Number of questions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n</a:t>
            </a:r>
            <a:r>
              <a:rPr lang="en-US" sz="2600" baseline="-25000" smtClean="0"/>
              <a:t>R</a:t>
            </a:r>
            <a:r>
              <a:rPr lang="en-US" sz="2600" smtClean="0"/>
              <a:t>: Number of correctly answered questions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n</a:t>
            </a:r>
            <a:r>
              <a:rPr lang="en-US" sz="2600" baseline="-25000" smtClean="0"/>
              <a:t>U</a:t>
            </a:r>
            <a:r>
              <a:rPr lang="en-US" sz="2600" smtClean="0"/>
              <a:t>: Number of unanswered questions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987675" y="2133600"/>
          <a:ext cx="3641725" cy="1009650"/>
        </p:xfrm>
        <a:graphic>
          <a:graphicData uri="http://schemas.openxmlformats.org/presentationml/2006/ole">
            <p:oleObj spid="_x0000_s7170" name="Ecuación" r:id="rId3" imgW="1409088" imgH="39352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measure</a:t>
            </a:r>
          </a:p>
        </p:txBody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3500438"/>
            <a:ext cx="7369175" cy="2089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/>
              <a:t>If n</a:t>
            </a:r>
            <a:r>
              <a:rPr lang="en-US" sz="2100" baseline="-25000" smtClean="0"/>
              <a:t>U</a:t>
            </a:r>
            <a:r>
              <a:rPr lang="en-US" sz="2100" smtClean="0"/>
              <a:t> = 0 then c@1=n</a:t>
            </a:r>
            <a:r>
              <a:rPr lang="en-US" sz="2100" baseline="-25000" smtClean="0"/>
              <a:t>R</a:t>
            </a:r>
            <a:r>
              <a:rPr lang="en-US" sz="2100" smtClean="0"/>
              <a:t>/n </a:t>
            </a:r>
            <a:r>
              <a:rPr lang="en-US" sz="2100" smtClean="0">
                <a:sym typeface="Symbol" pitchFamily="18" charset="2"/>
              </a:rPr>
              <a:t></a:t>
            </a:r>
            <a:r>
              <a:rPr lang="en-US" sz="2100" smtClean="0"/>
              <a:t> Accuracy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/>
              <a:t>If n</a:t>
            </a:r>
            <a:r>
              <a:rPr lang="en-US" sz="2100" baseline="-25000" smtClean="0"/>
              <a:t>R</a:t>
            </a:r>
            <a:r>
              <a:rPr lang="en-US" sz="2100" smtClean="0"/>
              <a:t> = 0 then c@1=0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/>
              <a:t>If n</a:t>
            </a:r>
            <a:r>
              <a:rPr lang="en-US" sz="2100" baseline="-25000" smtClean="0"/>
              <a:t>U</a:t>
            </a:r>
            <a:r>
              <a:rPr lang="en-US" sz="2100" smtClean="0"/>
              <a:t> = n then c@1=0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Leave a question unanswered gives value only if this avoids to return a wrong answer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smtClean="0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199" name="Group 12"/>
          <p:cNvGrpSpPr>
            <a:grpSpLocks/>
          </p:cNvGrpSpPr>
          <p:nvPr/>
        </p:nvGrpSpPr>
        <p:grpSpPr bwMode="auto">
          <a:xfrm>
            <a:off x="2484438" y="1844675"/>
            <a:ext cx="2735262" cy="1439863"/>
            <a:chOff x="1565" y="1162"/>
            <a:chExt cx="1723" cy="907"/>
          </a:xfrm>
        </p:grpSpPr>
        <p:sp>
          <p:nvSpPr>
            <p:cNvPr id="8204" name="Oval 6"/>
            <p:cNvSpPr>
              <a:spLocks noChangeArrowheads="1"/>
            </p:cNvSpPr>
            <p:nvPr/>
          </p:nvSpPr>
          <p:spPr bwMode="auto">
            <a:xfrm>
              <a:off x="2472" y="1298"/>
              <a:ext cx="816" cy="771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Text Box 7"/>
            <p:cNvSpPr txBox="1">
              <a:spLocks noChangeArrowheads="1"/>
            </p:cNvSpPr>
            <p:nvPr/>
          </p:nvSpPr>
          <p:spPr bwMode="auto">
            <a:xfrm>
              <a:off x="1565" y="1162"/>
              <a:ext cx="117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>
                  <a:solidFill>
                    <a:schemeClr val="accent2"/>
                  </a:solidFill>
                </a:rPr>
                <a:t>Accuracy</a:t>
              </a:r>
            </a:p>
          </p:txBody>
        </p:sp>
      </p:grp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987675" y="2133600"/>
          <a:ext cx="3641725" cy="1009650"/>
        </p:xfrm>
        <a:graphic>
          <a:graphicData uri="http://schemas.openxmlformats.org/presentationml/2006/ole">
            <p:oleObj spid="_x0000_s8194" name="Ecuación" r:id="rId3" imgW="1409088" imgH="393529" progId="Equation.3">
              <p:embed/>
            </p:oleObj>
          </a:graphicData>
        </a:graphic>
      </p:graphicFrame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867400" y="1917700"/>
            <a:ext cx="2413000" cy="1366838"/>
            <a:chOff x="3696" y="1208"/>
            <a:chExt cx="1520" cy="861"/>
          </a:xfrm>
        </p:grpSpPr>
        <p:sp>
          <p:nvSpPr>
            <p:cNvPr id="8202" name="Oval 8"/>
            <p:cNvSpPr>
              <a:spLocks noChangeArrowheads="1"/>
            </p:cNvSpPr>
            <p:nvPr/>
          </p:nvSpPr>
          <p:spPr bwMode="auto">
            <a:xfrm>
              <a:off x="3696" y="1298"/>
              <a:ext cx="409" cy="771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Text Box 9"/>
            <p:cNvSpPr txBox="1">
              <a:spLocks noChangeArrowheads="1"/>
            </p:cNvSpPr>
            <p:nvPr/>
          </p:nvSpPr>
          <p:spPr bwMode="auto">
            <a:xfrm>
              <a:off x="4037" y="1208"/>
              <a:ext cx="117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>
                  <a:solidFill>
                    <a:schemeClr val="accent2"/>
                  </a:solidFill>
                </a:rPr>
                <a:t>Accuracy</a:t>
              </a:r>
            </a:p>
          </p:txBody>
        </p:sp>
      </p:grpSp>
      <p:sp>
        <p:nvSpPr>
          <p:cNvPr id="1993741" name="Rectangle 13"/>
          <p:cNvSpPr>
            <a:spLocks noChangeArrowheads="1"/>
          </p:cNvSpPr>
          <p:nvPr/>
        </p:nvSpPr>
        <p:spPr bwMode="auto">
          <a:xfrm>
            <a:off x="1547813" y="5734050"/>
            <a:ext cx="73691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100"/>
              <a:t>The added value is the performance shown with the answered questions: Accuracy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3731" grpId="0" build="p"/>
      <p:bldP spid="199374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itle 1"/>
          <p:cNvSpPr>
            <a:spLocks noGrp="1"/>
          </p:cNvSpPr>
          <p:nvPr>
            <p:ph type="title" idx="4294967295"/>
          </p:nvPr>
        </p:nvSpPr>
        <p:spPr>
          <a:xfrm>
            <a:off x="1619250" y="404813"/>
            <a:ext cx="6119813" cy="1143000"/>
          </a:xfrm>
        </p:spPr>
        <p:txBody>
          <a:bodyPr/>
          <a:lstStyle/>
          <a:p>
            <a:pPr eaLnBrk="1" hangingPunct="1"/>
            <a:r>
              <a:rPr lang="it-IT" sz="3800" smtClean="0"/>
              <a:t>List of Participants</a:t>
            </a:r>
          </a:p>
        </p:txBody>
      </p:sp>
      <p:graphicFrame>
        <p:nvGraphicFramePr>
          <p:cNvPr id="1912984" name="Group 152"/>
          <p:cNvGraphicFramePr>
            <a:graphicFrameLocks noGrp="1"/>
          </p:cNvGraphicFramePr>
          <p:nvPr/>
        </p:nvGraphicFramePr>
        <p:xfrm>
          <a:off x="1712913" y="1971675"/>
          <a:ext cx="5719762" cy="4389120"/>
        </p:xfrm>
        <a:graphic>
          <a:graphicData uri="http://schemas.openxmlformats.org/drawingml/2006/table">
            <a:tbl>
              <a:tblPr/>
              <a:tblGrid>
                <a:gridCol w="1120775"/>
                <a:gridCol w="4598987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System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Team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elix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ELHUYAR-IXA, SPAIN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icia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RACAI, ROMANIA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iiit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Search &amp; Info Extraction Lab, INDIA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iles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LIMSI-CNRS-2, FRANCE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isik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ISI-Kolkata, INDIA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loga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U.Koblenz-Landau, GERMAN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mira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MIRACLE, SPAIN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nlel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U. politecnica Valencia, SPAIN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syna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Synapse Developpment, FRANCE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uaic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AI.I.Cuza U. of IASI, ROMANIA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uned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UNED,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Times New Roman" pitchFamily="18" charset="0"/>
                        </a:rPr>
                        <a:t> SPAIN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n-US" sz="3800" smtClean="0"/>
              <a:t>Value of reducing wrong answers</a:t>
            </a:r>
          </a:p>
        </p:txBody>
      </p:sp>
      <p:graphicFrame>
        <p:nvGraphicFramePr>
          <p:cNvPr id="1995087" name="Group 335"/>
          <p:cNvGraphicFramePr>
            <a:graphicFrameLocks noGrp="1"/>
          </p:cNvGraphicFramePr>
          <p:nvPr/>
        </p:nvGraphicFramePr>
        <p:xfrm>
          <a:off x="179388" y="1916113"/>
          <a:ext cx="8748712" cy="3200400"/>
        </p:xfrm>
        <a:graphic>
          <a:graphicData uri="http://schemas.openxmlformats.org/drawingml/2006/table">
            <a:tbl>
              <a:tblPr/>
              <a:tblGrid>
                <a:gridCol w="1776412"/>
                <a:gridCol w="723900"/>
                <a:gridCol w="1339850"/>
                <a:gridCol w="620713"/>
                <a:gridCol w="614362"/>
                <a:gridCol w="887413"/>
                <a:gridCol w="890587"/>
                <a:gridCol w="882650"/>
                <a:gridCol w="1012825"/>
              </a:tblGrid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System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c@1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Accuracy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 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 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 empty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combination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icia092roro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26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icia091roro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UAIC092roro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UAIC091roro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base092roro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base091roro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pSp>
        <p:nvGrpSpPr>
          <p:cNvPr id="61536" name="Group 336"/>
          <p:cNvGrpSpPr>
            <a:grpSpLocks/>
          </p:cNvGrpSpPr>
          <p:nvPr/>
        </p:nvGrpSpPr>
        <p:grpSpPr bwMode="auto">
          <a:xfrm>
            <a:off x="0" y="3213100"/>
            <a:ext cx="8964613" cy="860425"/>
            <a:chOff x="0" y="2253"/>
            <a:chExt cx="5647" cy="542"/>
          </a:xfrm>
        </p:grpSpPr>
        <p:sp>
          <p:nvSpPr>
            <p:cNvPr id="61537" name="Rectangle 331"/>
            <p:cNvSpPr>
              <a:spLocks noChangeArrowheads="1"/>
            </p:cNvSpPr>
            <p:nvPr/>
          </p:nvSpPr>
          <p:spPr bwMode="auto">
            <a:xfrm>
              <a:off x="0" y="2296"/>
              <a:ext cx="5647" cy="499"/>
            </a:xfrm>
            <a:prstGeom prst="rect">
              <a:avLst/>
            </a:prstGeom>
            <a:noFill/>
            <a:ln w="5715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8" name="Oval 332"/>
            <p:cNvSpPr>
              <a:spLocks noChangeArrowheads="1"/>
            </p:cNvSpPr>
            <p:nvPr/>
          </p:nvSpPr>
          <p:spPr bwMode="auto">
            <a:xfrm>
              <a:off x="2517" y="2253"/>
              <a:ext cx="408" cy="527"/>
            </a:xfrm>
            <a:prstGeom prst="ellipse">
              <a:avLst/>
            </a:prstGeom>
            <a:noFill/>
            <a:ln w="571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9" name="Oval 333"/>
            <p:cNvSpPr>
              <a:spLocks noChangeArrowheads="1"/>
            </p:cNvSpPr>
            <p:nvPr/>
          </p:nvSpPr>
          <p:spPr bwMode="auto">
            <a:xfrm>
              <a:off x="2880" y="2253"/>
              <a:ext cx="998" cy="542"/>
            </a:xfrm>
            <a:prstGeom prst="ellipse">
              <a:avLst/>
            </a:prstGeom>
            <a:noFill/>
            <a:ln w="571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0" name="Oval 334"/>
            <p:cNvSpPr>
              <a:spLocks noChangeArrowheads="1"/>
            </p:cNvSpPr>
            <p:nvPr/>
          </p:nvSpPr>
          <p:spPr bwMode="auto">
            <a:xfrm>
              <a:off x="1202" y="2253"/>
              <a:ext cx="498" cy="527"/>
            </a:xfrm>
            <a:prstGeom prst="ellipse">
              <a:avLst/>
            </a:prstGeom>
            <a:noFill/>
            <a:ln w="571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Detecting wrong answers</a:t>
            </a:r>
          </a:p>
        </p:txBody>
      </p:sp>
      <p:graphicFrame>
        <p:nvGraphicFramePr>
          <p:cNvPr id="1998082" name="Group 258"/>
          <p:cNvGraphicFramePr>
            <a:graphicFrameLocks noGrp="1"/>
          </p:cNvGraphicFramePr>
          <p:nvPr>
            <p:ph idx="1"/>
          </p:nvPr>
        </p:nvGraphicFramePr>
        <p:xfrm>
          <a:off x="0" y="2133600"/>
          <a:ext cx="8929688" cy="2468880"/>
        </p:xfrm>
        <a:graphic>
          <a:graphicData uri="http://schemas.openxmlformats.org/drawingml/2006/table">
            <a:tbl>
              <a:tblPr/>
              <a:tblGrid>
                <a:gridCol w="1636713"/>
                <a:gridCol w="684212"/>
                <a:gridCol w="1279525"/>
                <a:gridCol w="576263"/>
                <a:gridCol w="720725"/>
                <a:gridCol w="792162"/>
                <a:gridCol w="854075"/>
                <a:gridCol w="1162050"/>
                <a:gridCol w="1223963"/>
              </a:tblGrid>
              <a:tr h="26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System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c@1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Accuracy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 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 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 empty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combination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loga091dede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loga092dede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base092dede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base091dede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62540" name="Rectangle 259"/>
          <p:cNvSpPr>
            <a:spLocks noChangeArrowheads="1"/>
          </p:cNvSpPr>
          <p:nvPr/>
        </p:nvSpPr>
        <p:spPr bwMode="auto">
          <a:xfrm>
            <a:off x="0" y="3070225"/>
            <a:ext cx="9144000" cy="503238"/>
          </a:xfrm>
          <a:prstGeom prst="rect">
            <a:avLst/>
          </a:prstGeom>
          <a:noFill/>
          <a:ln w="571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41" name="Oval 260"/>
          <p:cNvSpPr>
            <a:spLocks noChangeArrowheads="1"/>
          </p:cNvSpPr>
          <p:nvPr/>
        </p:nvSpPr>
        <p:spPr bwMode="auto">
          <a:xfrm>
            <a:off x="4716463" y="3070225"/>
            <a:ext cx="3024187" cy="503238"/>
          </a:xfrm>
          <a:prstGeom prst="ellipse">
            <a:avLst/>
          </a:prstGeom>
          <a:noFill/>
          <a:ln w="5715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42" name="Rectangle 264"/>
          <p:cNvSpPr>
            <a:spLocks noChangeArrowheads="1"/>
          </p:cNvSpPr>
          <p:nvPr/>
        </p:nvSpPr>
        <p:spPr bwMode="auto">
          <a:xfrm>
            <a:off x="1547813" y="4797425"/>
            <a:ext cx="7369175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2100"/>
              <a:t>Maintaining the number of correct answers,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2100"/>
              <a:t>the candidate answer was not correct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2100"/>
              <a:t>for 83% of unanswered questions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2100"/>
              <a:t>Very good step towards improving the system</a:t>
            </a:r>
          </a:p>
        </p:txBody>
      </p:sp>
      <p:sp>
        <p:nvSpPr>
          <p:cNvPr id="62543" name="Oval 265"/>
          <p:cNvSpPr>
            <a:spLocks noChangeArrowheads="1"/>
          </p:cNvSpPr>
          <p:nvPr/>
        </p:nvSpPr>
        <p:spPr bwMode="auto">
          <a:xfrm>
            <a:off x="3563938" y="3068638"/>
            <a:ext cx="647700" cy="1152525"/>
          </a:xfrm>
          <a:prstGeom prst="ellipse">
            <a:avLst/>
          </a:prstGeom>
          <a:noFill/>
          <a:ln w="5715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77156" cy="45243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Motivation and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Definition and general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AVE 2006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AVE 2007 &amp; 2008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QA 2009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428596" y="1857364"/>
            <a:ext cx="785818" cy="642942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6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 important, not enough</a:t>
            </a:r>
          </a:p>
        </p:txBody>
      </p:sp>
      <p:graphicFrame>
        <p:nvGraphicFramePr>
          <p:cNvPr id="1997433" name="Group 633"/>
          <p:cNvGraphicFramePr>
            <a:graphicFrameLocks noGrp="1"/>
          </p:cNvGraphicFramePr>
          <p:nvPr>
            <p:ph idx="1"/>
          </p:nvPr>
        </p:nvGraphicFramePr>
        <p:xfrm>
          <a:off x="0" y="1905000"/>
          <a:ext cx="9144000" cy="4876800"/>
        </p:xfrm>
        <a:graphic>
          <a:graphicData uri="http://schemas.openxmlformats.org/drawingml/2006/table">
            <a:tbl>
              <a:tblPr/>
              <a:tblGrid>
                <a:gridCol w="1498600"/>
                <a:gridCol w="717550"/>
                <a:gridCol w="1184275"/>
                <a:gridCol w="715963"/>
                <a:gridCol w="715962"/>
                <a:gridCol w="819150"/>
                <a:gridCol w="989013"/>
                <a:gridCol w="1012825"/>
                <a:gridCol w="1490662"/>
              </a:tblGrid>
              <a:tr h="138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System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c@1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Accuracy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#W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 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 W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#NoA empty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combination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451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uned092enen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18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uned091enen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nlel091enen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uaic092enen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base092enen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base091enen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elix092enen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uaic091enen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elix091enen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syna091enen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isik091enen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iiit091enen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409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398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elix092euen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409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elix091euen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422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Times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664" name="Line 636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665" name="Rectangle 638"/>
          <p:cNvSpPr>
            <a:spLocks noChangeArrowheads="1"/>
          </p:cNvSpPr>
          <p:nvPr/>
        </p:nvSpPr>
        <p:spPr bwMode="auto">
          <a:xfrm>
            <a:off x="0" y="2205038"/>
            <a:ext cx="4211638" cy="287337"/>
          </a:xfrm>
          <a:prstGeom prst="rect">
            <a:avLst/>
          </a:prstGeom>
          <a:noFill/>
          <a:ln w="571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666" name="AutoShape 640"/>
          <p:cNvSpPr>
            <a:spLocks noChangeArrowheads="1"/>
          </p:cNvSpPr>
          <p:nvPr/>
        </p:nvSpPr>
        <p:spPr bwMode="auto">
          <a:xfrm>
            <a:off x="5867400" y="1989138"/>
            <a:ext cx="2881313" cy="1871662"/>
          </a:xfrm>
          <a:prstGeom prst="wedgeRoundRectCallout">
            <a:avLst>
              <a:gd name="adj1" fmla="val -107190"/>
              <a:gd name="adj2" fmla="val -27185"/>
              <a:gd name="adj3" fmla="val 16667"/>
            </a:avLst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Achievable </a:t>
            </a:r>
            <a:r>
              <a:rPr lang="en-US" sz="2000" dirty="0">
                <a:solidFill>
                  <a:schemeClr val="bg1"/>
                </a:solidFill>
              </a:rPr>
              <a:t>Task</a:t>
            </a:r>
          </a:p>
          <a:p>
            <a:pPr>
              <a:buFontTx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Perfect combination is 50% better than best system</a:t>
            </a:r>
          </a:p>
        </p:txBody>
      </p:sp>
      <p:grpSp>
        <p:nvGrpSpPr>
          <p:cNvPr id="2" name="Group 642"/>
          <p:cNvGrpSpPr>
            <a:grpSpLocks/>
          </p:cNvGrpSpPr>
          <p:nvPr/>
        </p:nvGrpSpPr>
        <p:grpSpPr bwMode="auto">
          <a:xfrm>
            <a:off x="1331913" y="2492375"/>
            <a:ext cx="7416800" cy="3673475"/>
            <a:chOff x="839" y="1570"/>
            <a:chExt cx="4672" cy="2314"/>
          </a:xfrm>
        </p:grpSpPr>
        <p:sp>
          <p:nvSpPr>
            <p:cNvPr id="63668" name="Line 634"/>
            <p:cNvSpPr>
              <a:spLocks noChangeShapeType="1"/>
            </p:cNvSpPr>
            <p:nvPr/>
          </p:nvSpPr>
          <p:spPr bwMode="auto">
            <a:xfrm>
              <a:off x="839" y="1570"/>
              <a:ext cx="0" cy="771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9" name="Line 635"/>
            <p:cNvSpPr>
              <a:spLocks noChangeShapeType="1"/>
            </p:cNvSpPr>
            <p:nvPr/>
          </p:nvSpPr>
          <p:spPr bwMode="auto">
            <a:xfrm>
              <a:off x="839" y="2750"/>
              <a:ext cx="0" cy="113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0" name="AutoShape 641"/>
            <p:cNvSpPr>
              <a:spLocks noChangeArrowheads="1"/>
            </p:cNvSpPr>
            <p:nvPr/>
          </p:nvSpPr>
          <p:spPr bwMode="auto">
            <a:xfrm>
              <a:off x="3742" y="3113"/>
              <a:ext cx="1769" cy="499"/>
            </a:xfrm>
            <a:prstGeom prst="wedgeRoundRectCallout">
              <a:avLst>
                <a:gd name="adj1" fmla="val -89060"/>
                <a:gd name="adj2" fmla="val 6514"/>
                <a:gd name="adj3" fmla="val 16667"/>
              </a:avLst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None/>
              </a:pPr>
              <a:r>
                <a:rPr lang="en-US" sz="2000">
                  <a:solidFill>
                    <a:schemeClr val="bg1"/>
                  </a:solidFill>
                </a:rPr>
                <a:t>Many systems under the IR baselines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77156" cy="4524396"/>
          </a:xfrm>
        </p:spPr>
        <p:txBody>
          <a:bodyPr/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Motivation and goals</a:t>
            </a:r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Definition and general framework</a:t>
            </a:r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AVE 2006</a:t>
            </a:r>
            <a:endParaRPr lang="en-U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AVE 2007 &amp; 2008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QA 2009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571472" y="5000636"/>
            <a:ext cx="785818" cy="642942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05718" cy="4114800"/>
          </a:xfrm>
        </p:spPr>
        <p:txBody>
          <a:bodyPr/>
          <a:lstStyle/>
          <a:p>
            <a:r>
              <a:rPr lang="en-US" sz="3200" dirty="0" smtClean="0"/>
              <a:t>New QA evaluation setting</a:t>
            </a:r>
          </a:p>
          <a:p>
            <a:r>
              <a:rPr lang="en-US" sz="3200" dirty="0" smtClean="0"/>
              <a:t>Assuming that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leave a question unanswered has more value than to give a wrong </a:t>
            </a:r>
            <a:r>
              <a:rPr lang="en-US" dirty="0" smtClean="0"/>
              <a:t>answer</a:t>
            </a:r>
          </a:p>
          <a:p>
            <a:r>
              <a:rPr lang="en-US" dirty="0" smtClean="0"/>
              <a:t>This assumption give space to further development QA systems</a:t>
            </a:r>
          </a:p>
          <a:p>
            <a:r>
              <a:rPr lang="en-US" dirty="0" smtClean="0"/>
              <a:t>And hopefully improve their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Thanks!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70104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600" dirty="0" smtClean="0">
                <a:hlinkClick r:id="rId2"/>
              </a:rPr>
              <a:t>http://nlp.uned.es/clef-qa/ave</a:t>
            </a:r>
            <a:endParaRPr lang="es-ES" sz="2600" dirty="0" smtClean="0"/>
          </a:p>
          <a:p>
            <a:pPr eaLnBrk="1" hangingPunct="1">
              <a:lnSpc>
                <a:spcPct val="80000"/>
              </a:lnSpc>
            </a:pPr>
            <a:endParaRPr lang="es-ES" sz="2600" dirty="0" smtClean="0"/>
          </a:p>
          <a:p>
            <a:pPr eaLnBrk="1" hangingPunct="1">
              <a:lnSpc>
                <a:spcPct val="80000"/>
              </a:lnSpc>
            </a:pPr>
            <a:r>
              <a:rPr lang="es-ES" sz="2600" dirty="0" smtClean="0">
                <a:hlinkClick r:id="rId3"/>
              </a:rPr>
              <a:t>http://www.clef-campaign.org</a:t>
            </a:r>
            <a:endParaRPr lang="es-ES" sz="2600" dirty="0" smtClean="0"/>
          </a:p>
          <a:p>
            <a:pPr eaLnBrk="1" hangingPunct="1">
              <a:lnSpc>
                <a:spcPct val="80000"/>
              </a:lnSpc>
            </a:pPr>
            <a:endParaRPr lang="es-ES" sz="2600" dirty="0" smtClean="0"/>
          </a:p>
          <a:p>
            <a:pPr eaLnBrk="1" hangingPunct="1">
              <a:lnSpc>
                <a:spcPct val="80000"/>
              </a:lnSpc>
            </a:pPr>
            <a:r>
              <a:rPr lang="es-ES" sz="2000" dirty="0" err="1" smtClean="0"/>
              <a:t>Acknowledgement</a:t>
            </a:r>
            <a:r>
              <a:rPr lang="es-ES" sz="2000" dirty="0" smtClean="0"/>
              <a:t>: EU </a:t>
            </a:r>
            <a:r>
              <a:rPr lang="es-ES" sz="2000" dirty="0" err="1" smtClean="0"/>
              <a:t>project</a:t>
            </a:r>
            <a:r>
              <a:rPr lang="es-ES" sz="2000" dirty="0" smtClean="0"/>
              <a:t> T-CLEF (ICT-1-4-1 215231)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143372" y="2071678"/>
            <a:ext cx="3983040" cy="65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s-E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 </a:t>
            </a:r>
            <a:r>
              <a:rPr kumimoji="0" lang="es-E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</a:t>
            </a:r>
            <a:endParaRPr kumimoji="0" lang="es-ES" sz="3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071538" y="2071678"/>
            <a:ext cx="4384682" cy="86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s-E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</a:t>
            </a:r>
            <a:r>
              <a:rPr kumimoji="0" lang="es-E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</a:t>
            </a:r>
            <a:endParaRPr kumimoji="0" lang="es-ES" sz="3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Out-line</a:t>
            </a:r>
            <a:endParaRPr lang="es-ES" dirty="0" smtClean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9750" y="2924175"/>
            <a:ext cx="8243888" cy="3078163"/>
            <a:chOff x="567" y="1933"/>
            <a:chExt cx="5193" cy="1939"/>
          </a:xfrm>
        </p:grpSpPr>
        <p:sp>
          <p:nvSpPr>
            <p:cNvPr id="13317" name="AutoShape 4"/>
            <p:cNvSpPr>
              <a:spLocks noChangeArrowheads="1"/>
            </p:cNvSpPr>
            <p:nvPr/>
          </p:nvSpPr>
          <p:spPr bwMode="auto">
            <a:xfrm>
              <a:off x="1066" y="2024"/>
              <a:ext cx="453" cy="408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4 h 21600"/>
                <a:gd name="T4" fmla="*/ 1 w 21600"/>
                <a:gd name="T5" fmla="*/ 8 h 21600"/>
                <a:gd name="T6" fmla="*/ 10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5 w 21600"/>
                <a:gd name="T13" fmla="*/ 2912 h 21600"/>
                <a:gd name="T14" fmla="*/ 18215 w 21600"/>
                <a:gd name="T15" fmla="*/ 92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Text Box 5"/>
            <p:cNvSpPr txBox="1">
              <a:spLocks noChangeArrowheads="1"/>
            </p:cNvSpPr>
            <p:nvPr/>
          </p:nvSpPr>
          <p:spPr bwMode="auto">
            <a:xfrm>
              <a:off x="567" y="2523"/>
              <a:ext cx="1505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/>
                <a:t>1. Analysis of current systems performance</a:t>
              </a:r>
            </a:p>
          </p:txBody>
        </p:sp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1519" y="1933"/>
              <a:ext cx="1224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/>
                <a:t>2. Mid term goals and strategy</a:t>
              </a:r>
            </a:p>
          </p:txBody>
        </p:sp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2699" y="2568"/>
              <a:ext cx="1224" cy="407"/>
            </a:xfrm>
            <a:prstGeom prst="rect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>
                  <a:solidFill>
                    <a:schemeClr val="bg1"/>
                  </a:solidFill>
                </a:rPr>
                <a:t>3. Evaluation Task definition</a:t>
              </a:r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 rot="5400000">
              <a:off x="2766" y="2092"/>
              <a:ext cx="453" cy="408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4 h 21600"/>
                <a:gd name="T4" fmla="*/ 1 w 21600"/>
                <a:gd name="T5" fmla="*/ 8 h 21600"/>
                <a:gd name="T6" fmla="*/ 10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5 w 21600"/>
                <a:gd name="T13" fmla="*/ 2912 h 21600"/>
                <a:gd name="T14" fmla="*/ 18215 w 21600"/>
                <a:gd name="T15" fmla="*/ 92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474" y="3158"/>
              <a:ext cx="1224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/>
                <a:t>4. Analysis of the evaluation cycle</a:t>
              </a:r>
            </a:p>
          </p:txBody>
        </p:sp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 rot="10800000">
              <a:off x="2699" y="3067"/>
              <a:ext cx="453" cy="408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4 h 21600"/>
                <a:gd name="T4" fmla="*/ 1 w 21600"/>
                <a:gd name="T5" fmla="*/ 8 h 21600"/>
                <a:gd name="T6" fmla="*/ 10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5 w 21600"/>
                <a:gd name="T13" fmla="*/ 2912 h 21600"/>
                <a:gd name="T14" fmla="*/ 18215 w 21600"/>
                <a:gd name="T15" fmla="*/ 92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auto">
            <a:xfrm rot="-5400000">
              <a:off x="997" y="2999"/>
              <a:ext cx="453" cy="408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4 h 21600"/>
                <a:gd name="T4" fmla="*/ 1 w 21600"/>
                <a:gd name="T5" fmla="*/ 8 h 21600"/>
                <a:gd name="T6" fmla="*/ 10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5 w 21600"/>
                <a:gd name="T13" fmla="*/ 2912 h 21600"/>
                <a:gd name="T14" fmla="*/ 18215 w 21600"/>
                <a:gd name="T15" fmla="*/ 92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3833" y="3203"/>
              <a:ext cx="1134" cy="6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/>
                <a:t>Result analysis</a:t>
              </a:r>
            </a:p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/>
                <a:t>Methodology analysis</a:t>
              </a:r>
            </a:p>
          </p:txBody>
        </p:sp>
        <p:sp>
          <p:nvSpPr>
            <p:cNvPr id="13326" name="Text Box 18"/>
            <p:cNvSpPr txBox="1">
              <a:spLocks noChangeArrowheads="1"/>
            </p:cNvSpPr>
            <p:nvPr/>
          </p:nvSpPr>
          <p:spPr bwMode="auto">
            <a:xfrm>
              <a:off x="3782" y="1933"/>
              <a:ext cx="1395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/>
                <a:t>Generation of methodology and evaluation resources</a:t>
              </a:r>
            </a:p>
          </p:txBody>
        </p:sp>
        <p:sp>
          <p:nvSpPr>
            <p:cNvPr id="13327" name="Text Box 19"/>
            <p:cNvSpPr txBox="1">
              <a:spLocks noChangeArrowheads="1"/>
            </p:cNvSpPr>
            <p:nvPr/>
          </p:nvSpPr>
          <p:spPr bwMode="auto">
            <a:xfrm>
              <a:off x="4547" y="2614"/>
              <a:ext cx="1213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/>
                <a:t>Task activation and development</a:t>
              </a:r>
            </a:p>
          </p:txBody>
        </p:sp>
        <p:sp>
          <p:nvSpPr>
            <p:cNvPr id="13328" name="AutoShape 20"/>
            <p:cNvSpPr>
              <a:spLocks noChangeArrowheads="1"/>
            </p:cNvSpPr>
            <p:nvPr/>
          </p:nvSpPr>
          <p:spPr bwMode="auto">
            <a:xfrm>
              <a:off x="3424" y="2069"/>
              <a:ext cx="453" cy="408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4 h 21600"/>
                <a:gd name="T4" fmla="*/ 1 w 21600"/>
                <a:gd name="T5" fmla="*/ 8 h 21600"/>
                <a:gd name="T6" fmla="*/ 10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5 w 21600"/>
                <a:gd name="T13" fmla="*/ 2912 h 21600"/>
                <a:gd name="T14" fmla="*/ 18215 w 21600"/>
                <a:gd name="T15" fmla="*/ 92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AutoShape 21"/>
            <p:cNvSpPr>
              <a:spLocks noChangeArrowheads="1"/>
            </p:cNvSpPr>
            <p:nvPr/>
          </p:nvSpPr>
          <p:spPr bwMode="auto">
            <a:xfrm rot="5400000">
              <a:off x="5034" y="2138"/>
              <a:ext cx="453" cy="408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4 h 21600"/>
                <a:gd name="T4" fmla="*/ 1 w 21600"/>
                <a:gd name="T5" fmla="*/ 8 h 21600"/>
                <a:gd name="T6" fmla="*/ 10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5 w 21600"/>
                <a:gd name="T13" fmla="*/ 2912 h 21600"/>
                <a:gd name="T14" fmla="*/ 18215 w 21600"/>
                <a:gd name="T15" fmla="*/ 92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AutoShape 22"/>
            <p:cNvSpPr>
              <a:spLocks noChangeArrowheads="1"/>
            </p:cNvSpPr>
            <p:nvPr/>
          </p:nvSpPr>
          <p:spPr bwMode="auto">
            <a:xfrm rot="10800000">
              <a:off x="4967" y="3113"/>
              <a:ext cx="453" cy="408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4 h 21600"/>
                <a:gd name="T4" fmla="*/ 1 w 21600"/>
                <a:gd name="T5" fmla="*/ 8 h 21600"/>
                <a:gd name="T6" fmla="*/ 10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5 w 21600"/>
                <a:gd name="T13" fmla="*/ 2912 h 21600"/>
                <a:gd name="T14" fmla="*/ 18215 w 21600"/>
                <a:gd name="T15" fmla="*/ 92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AutoShape 23"/>
            <p:cNvSpPr>
              <a:spLocks noChangeArrowheads="1"/>
            </p:cNvSpPr>
            <p:nvPr/>
          </p:nvSpPr>
          <p:spPr bwMode="auto">
            <a:xfrm rot="-5400000">
              <a:off x="3356" y="3045"/>
              <a:ext cx="453" cy="408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4 h 21600"/>
                <a:gd name="T4" fmla="*/ 1 w 21600"/>
                <a:gd name="T5" fmla="*/ 8 h 21600"/>
                <a:gd name="T6" fmla="*/ 10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5 w 21600"/>
                <a:gd name="T13" fmla="*/ 2912 h 21600"/>
                <a:gd name="T14" fmla="*/ 18215 w 21600"/>
                <a:gd name="T15" fmla="*/ 92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Freeform 22"/>
          <p:cNvSpPr/>
          <p:nvPr/>
        </p:nvSpPr>
        <p:spPr bwMode="auto">
          <a:xfrm>
            <a:off x="571475" y="1893083"/>
            <a:ext cx="8551094" cy="5096702"/>
          </a:xfrm>
          <a:custGeom>
            <a:avLst/>
            <a:gdLst>
              <a:gd name="connsiteX0" fmla="*/ 0 w 8269287"/>
              <a:gd name="connsiteY0" fmla="*/ 1338262 h 4956174"/>
              <a:gd name="connsiteX1" fmla="*/ 3990975 w 8269287"/>
              <a:gd name="connsiteY1" fmla="*/ 423862 h 4956174"/>
              <a:gd name="connsiteX2" fmla="*/ 7877175 w 8269287"/>
              <a:gd name="connsiteY2" fmla="*/ 2090737 h 4956174"/>
              <a:gd name="connsiteX3" fmla="*/ 5686425 w 8269287"/>
              <a:gd name="connsiteY3" fmla="*/ 4148137 h 4956174"/>
              <a:gd name="connsiteX4" fmla="*/ 3867150 w 8269287"/>
              <a:gd name="connsiteY4" fmla="*/ 2557462 h 4956174"/>
              <a:gd name="connsiteX5" fmla="*/ 5810250 w 8269287"/>
              <a:gd name="connsiteY5" fmla="*/ 452437 h 4956174"/>
              <a:gd name="connsiteX6" fmla="*/ 8124825 w 8269287"/>
              <a:gd name="connsiteY6" fmla="*/ 2100262 h 4956174"/>
              <a:gd name="connsiteX7" fmla="*/ 5667375 w 8269287"/>
              <a:gd name="connsiteY7" fmla="*/ 4500562 h 4956174"/>
              <a:gd name="connsiteX8" fmla="*/ 3495675 w 8269287"/>
              <a:gd name="connsiteY8" fmla="*/ 2443162 h 4956174"/>
              <a:gd name="connsiteX9" fmla="*/ 5905500 w 8269287"/>
              <a:gd name="connsiteY9" fmla="*/ 61912 h 4956174"/>
              <a:gd name="connsiteX10" fmla="*/ 8229600 w 8269287"/>
              <a:gd name="connsiteY10" fmla="*/ 2071687 h 4956174"/>
              <a:gd name="connsiteX11" fmla="*/ 5667375 w 8269287"/>
              <a:gd name="connsiteY11" fmla="*/ 4681537 h 4956174"/>
              <a:gd name="connsiteX12" fmla="*/ 3257550 w 8269287"/>
              <a:gd name="connsiteY12" fmla="*/ 3719512 h 4956174"/>
              <a:gd name="connsiteX13" fmla="*/ 628650 w 8269287"/>
              <a:gd name="connsiteY13" fmla="*/ 3481387 h 4956174"/>
              <a:gd name="connsiteX14" fmla="*/ 85725 w 8269287"/>
              <a:gd name="connsiteY14" fmla="*/ 3157537 h 4956174"/>
              <a:gd name="connsiteX0" fmla="*/ 0 w 8269287"/>
              <a:gd name="connsiteY0" fmla="*/ 1338262 h 4956174"/>
              <a:gd name="connsiteX1" fmla="*/ 4357692 w 8269287"/>
              <a:gd name="connsiteY1" fmla="*/ 147629 h 4956174"/>
              <a:gd name="connsiteX2" fmla="*/ 7877175 w 8269287"/>
              <a:gd name="connsiteY2" fmla="*/ 2090737 h 4956174"/>
              <a:gd name="connsiteX3" fmla="*/ 5686425 w 8269287"/>
              <a:gd name="connsiteY3" fmla="*/ 4148137 h 4956174"/>
              <a:gd name="connsiteX4" fmla="*/ 3867150 w 8269287"/>
              <a:gd name="connsiteY4" fmla="*/ 2557462 h 4956174"/>
              <a:gd name="connsiteX5" fmla="*/ 5810250 w 8269287"/>
              <a:gd name="connsiteY5" fmla="*/ 452437 h 4956174"/>
              <a:gd name="connsiteX6" fmla="*/ 8124825 w 8269287"/>
              <a:gd name="connsiteY6" fmla="*/ 2100262 h 4956174"/>
              <a:gd name="connsiteX7" fmla="*/ 5667375 w 8269287"/>
              <a:gd name="connsiteY7" fmla="*/ 4500562 h 4956174"/>
              <a:gd name="connsiteX8" fmla="*/ 3495675 w 8269287"/>
              <a:gd name="connsiteY8" fmla="*/ 2443162 h 4956174"/>
              <a:gd name="connsiteX9" fmla="*/ 5905500 w 8269287"/>
              <a:gd name="connsiteY9" fmla="*/ 61912 h 4956174"/>
              <a:gd name="connsiteX10" fmla="*/ 8229600 w 8269287"/>
              <a:gd name="connsiteY10" fmla="*/ 2071687 h 4956174"/>
              <a:gd name="connsiteX11" fmla="*/ 5667375 w 8269287"/>
              <a:gd name="connsiteY11" fmla="*/ 4681537 h 4956174"/>
              <a:gd name="connsiteX12" fmla="*/ 3257550 w 8269287"/>
              <a:gd name="connsiteY12" fmla="*/ 3719512 h 4956174"/>
              <a:gd name="connsiteX13" fmla="*/ 628650 w 8269287"/>
              <a:gd name="connsiteY13" fmla="*/ 3481387 h 4956174"/>
              <a:gd name="connsiteX14" fmla="*/ 85725 w 8269287"/>
              <a:gd name="connsiteY14" fmla="*/ 3157537 h 4956174"/>
              <a:gd name="connsiteX0" fmla="*/ 0 w 8269287"/>
              <a:gd name="connsiteY0" fmla="*/ 1458921 h 5076833"/>
              <a:gd name="connsiteX1" fmla="*/ 4500568 w 8269287"/>
              <a:gd name="connsiteY1" fmla="*/ 125412 h 5076833"/>
              <a:gd name="connsiteX2" fmla="*/ 7877175 w 8269287"/>
              <a:gd name="connsiteY2" fmla="*/ 2211396 h 5076833"/>
              <a:gd name="connsiteX3" fmla="*/ 5686425 w 8269287"/>
              <a:gd name="connsiteY3" fmla="*/ 4268796 h 5076833"/>
              <a:gd name="connsiteX4" fmla="*/ 3867150 w 8269287"/>
              <a:gd name="connsiteY4" fmla="*/ 2678121 h 5076833"/>
              <a:gd name="connsiteX5" fmla="*/ 5810250 w 8269287"/>
              <a:gd name="connsiteY5" fmla="*/ 573096 h 5076833"/>
              <a:gd name="connsiteX6" fmla="*/ 8124825 w 8269287"/>
              <a:gd name="connsiteY6" fmla="*/ 2220921 h 5076833"/>
              <a:gd name="connsiteX7" fmla="*/ 5667375 w 8269287"/>
              <a:gd name="connsiteY7" fmla="*/ 4621221 h 5076833"/>
              <a:gd name="connsiteX8" fmla="*/ 3495675 w 8269287"/>
              <a:gd name="connsiteY8" fmla="*/ 2563821 h 5076833"/>
              <a:gd name="connsiteX9" fmla="*/ 5905500 w 8269287"/>
              <a:gd name="connsiteY9" fmla="*/ 182571 h 5076833"/>
              <a:gd name="connsiteX10" fmla="*/ 8229600 w 8269287"/>
              <a:gd name="connsiteY10" fmla="*/ 2192346 h 5076833"/>
              <a:gd name="connsiteX11" fmla="*/ 5667375 w 8269287"/>
              <a:gd name="connsiteY11" fmla="*/ 4802196 h 5076833"/>
              <a:gd name="connsiteX12" fmla="*/ 3257550 w 8269287"/>
              <a:gd name="connsiteY12" fmla="*/ 3840171 h 5076833"/>
              <a:gd name="connsiteX13" fmla="*/ 628650 w 8269287"/>
              <a:gd name="connsiteY13" fmla="*/ 3602046 h 5076833"/>
              <a:gd name="connsiteX14" fmla="*/ 85725 w 8269287"/>
              <a:gd name="connsiteY14" fmla="*/ 3278196 h 5076833"/>
              <a:gd name="connsiteX0" fmla="*/ 0 w 8269287"/>
              <a:gd name="connsiteY0" fmla="*/ 1458921 h 5076833"/>
              <a:gd name="connsiteX1" fmla="*/ 4500568 w 8269287"/>
              <a:gd name="connsiteY1" fmla="*/ 125412 h 5076833"/>
              <a:gd name="connsiteX2" fmla="*/ 7877175 w 8269287"/>
              <a:gd name="connsiteY2" fmla="*/ 2211396 h 5076833"/>
              <a:gd name="connsiteX3" fmla="*/ 5686425 w 8269287"/>
              <a:gd name="connsiteY3" fmla="*/ 4268796 h 5076833"/>
              <a:gd name="connsiteX4" fmla="*/ 3867150 w 8269287"/>
              <a:gd name="connsiteY4" fmla="*/ 2678121 h 5076833"/>
              <a:gd name="connsiteX5" fmla="*/ 6072204 w 8269287"/>
              <a:gd name="connsiteY5" fmla="*/ 411165 h 5076833"/>
              <a:gd name="connsiteX6" fmla="*/ 8124825 w 8269287"/>
              <a:gd name="connsiteY6" fmla="*/ 2220921 h 5076833"/>
              <a:gd name="connsiteX7" fmla="*/ 5667375 w 8269287"/>
              <a:gd name="connsiteY7" fmla="*/ 4621221 h 5076833"/>
              <a:gd name="connsiteX8" fmla="*/ 3495675 w 8269287"/>
              <a:gd name="connsiteY8" fmla="*/ 2563821 h 5076833"/>
              <a:gd name="connsiteX9" fmla="*/ 5905500 w 8269287"/>
              <a:gd name="connsiteY9" fmla="*/ 182571 h 5076833"/>
              <a:gd name="connsiteX10" fmla="*/ 8229600 w 8269287"/>
              <a:gd name="connsiteY10" fmla="*/ 2192346 h 5076833"/>
              <a:gd name="connsiteX11" fmla="*/ 5667375 w 8269287"/>
              <a:gd name="connsiteY11" fmla="*/ 4802196 h 5076833"/>
              <a:gd name="connsiteX12" fmla="*/ 3257550 w 8269287"/>
              <a:gd name="connsiteY12" fmla="*/ 3840171 h 5076833"/>
              <a:gd name="connsiteX13" fmla="*/ 628650 w 8269287"/>
              <a:gd name="connsiteY13" fmla="*/ 3602046 h 5076833"/>
              <a:gd name="connsiteX14" fmla="*/ 85725 w 8269287"/>
              <a:gd name="connsiteY14" fmla="*/ 3278196 h 5076833"/>
              <a:gd name="connsiteX0" fmla="*/ 0 w 8308978"/>
              <a:gd name="connsiteY0" fmla="*/ 1458921 h 5076833"/>
              <a:gd name="connsiteX1" fmla="*/ 4500568 w 8308978"/>
              <a:gd name="connsiteY1" fmla="*/ 125412 h 5076833"/>
              <a:gd name="connsiteX2" fmla="*/ 7877175 w 8308978"/>
              <a:gd name="connsiteY2" fmla="*/ 2211396 h 5076833"/>
              <a:gd name="connsiteX3" fmla="*/ 5686425 w 8308978"/>
              <a:gd name="connsiteY3" fmla="*/ 4268796 h 5076833"/>
              <a:gd name="connsiteX4" fmla="*/ 3867150 w 8308978"/>
              <a:gd name="connsiteY4" fmla="*/ 2678121 h 5076833"/>
              <a:gd name="connsiteX5" fmla="*/ 6072204 w 8308978"/>
              <a:gd name="connsiteY5" fmla="*/ 411165 h 5076833"/>
              <a:gd name="connsiteX6" fmla="*/ 8124825 w 8308978"/>
              <a:gd name="connsiteY6" fmla="*/ 2220921 h 5076833"/>
              <a:gd name="connsiteX7" fmla="*/ 5667375 w 8308978"/>
              <a:gd name="connsiteY7" fmla="*/ 4621221 h 5076833"/>
              <a:gd name="connsiteX8" fmla="*/ 3495675 w 8308978"/>
              <a:gd name="connsiteY8" fmla="*/ 2563821 h 5076833"/>
              <a:gd name="connsiteX9" fmla="*/ 6143642 w 8308978"/>
              <a:gd name="connsiteY9" fmla="*/ 125413 h 5076833"/>
              <a:gd name="connsiteX10" fmla="*/ 8229600 w 8308978"/>
              <a:gd name="connsiteY10" fmla="*/ 2192346 h 5076833"/>
              <a:gd name="connsiteX11" fmla="*/ 5667375 w 8308978"/>
              <a:gd name="connsiteY11" fmla="*/ 4802196 h 5076833"/>
              <a:gd name="connsiteX12" fmla="*/ 3257550 w 8308978"/>
              <a:gd name="connsiteY12" fmla="*/ 3840171 h 5076833"/>
              <a:gd name="connsiteX13" fmla="*/ 628650 w 8308978"/>
              <a:gd name="connsiteY13" fmla="*/ 3602046 h 5076833"/>
              <a:gd name="connsiteX14" fmla="*/ 85725 w 8308978"/>
              <a:gd name="connsiteY14" fmla="*/ 3278196 h 5076833"/>
              <a:gd name="connsiteX0" fmla="*/ 250056 w 8559034"/>
              <a:gd name="connsiteY0" fmla="*/ 1538297 h 5156209"/>
              <a:gd name="connsiteX1" fmla="*/ 750095 w 8559034"/>
              <a:gd name="connsiteY1" fmla="*/ 1062045 h 5156209"/>
              <a:gd name="connsiteX2" fmla="*/ 4750624 w 8559034"/>
              <a:gd name="connsiteY2" fmla="*/ 204788 h 5156209"/>
              <a:gd name="connsiteX3" fmla="*/ 8127231 w 8559034"/>
              <a:gd name="connsiteY3" fmla="*/ 2290772 h 5156209"/>
              <a:gd name="connsiteX4" fmla="*/ 5936481 w 8559034"/>
              <a:gd name="connsiteY4" fmla="*/ 4348172 h 5156209"/>
              <a:gd name="connsiteX5" fmla="*/ 4117206 w 8559034"/>
              <a:gd name="connsiteY5" fmla="*/ 2757497 h 5156209"/>
              <a:gd name="connsiteX6" fmla="*/ 6322260 w 8559034"/>
              <a:gd name="connsiteY6" fmla="*/ 490541 h 5156209"/>
              <a:gd name="connsiteX7" fmla="*/ 8374881 w 8559034"/>
              <a:gd name="connsiteY7" fmla="*/ 2300297 h 5156209"/>
              <a:gd name="connsiteX8" fmla="*/ 5917431 w 8559034"/>
              <a:gd name="connsiteY8" fmla="*/ 4700597 h 5156209"/>
              <a:gd name="connsiteX9" fmla="*/ 3745731 w 8559034"/>
              <a:gd name="connsiteY9" fmla="*/ 2643197 h 5156209"/>
              <a:gd name="connsiteX10" fmla="*/ 6393698 w 8559034"/>
              <a:gd name="connsiteY10" fmla="*/ 204789 h 5156209"/>
              <a:gd name="connsiteX11" fmla="*/ 8479656 w 8559034"/>
              <a:gd name="connsiteY11" fmla="*/ 2271722 h 5156209"/>
              <a:gd name="connsiteX12" fmla="*/ 5917431 w 8559034"/>
              <a:gd name="connsiteY12" fmla="*/ 4881572 h 5156209"/>
              <a:gd name="connsiteX13" fmla="*/ 3507606 w 8559034"/>
              <a:gd name="connsiteY13" fmla="*/ 3919547 h 5156209"/>
              <a:gd name="connsiteX14" fmla="*/ 878706 w 8559034"/>
              <a:gd name="connsiteY14" fmla="*/ 3681422 h 5156209"/>
              <a:gd name="connsiteX15" fmla="*/ 335781 w 8559034"/>
              <a:gd name="connsiteY15" fmla="*/ 3357572 h 5156209"/>
              <a:gd name="connsiteX0" fmla="*/ 250056 w 8559034"/>
              <a:gd name="connsiteY0" fmla="*/ 1538297 h 5156209"/>
              <a:gd name="connsiteX1" fmla="*/ 750095 w 8559034"/>
              <a:gd name="connsiteY1" fmla="*/ 1062045 h 5156209"/>
              <a:gd name="connsiteX2" fmla="*/ 4750624 w 8559034"/>
              <a:gd name="connsiteY2" fmla="*/ 204788 h 5156209"/>
              <a:gd name="connsiteX3" fmla="*/ 8127231 w 8559034"/>
              <a:gd name="connsiteY3" fmla="*/ 2290772 h 5156209"/>
              <a:gd name="connsiteX4" fmla="*/ 5936481 w 8559034"/>
              <a:gd name="connsiteY4" fmla="*/ 4348172 h 5156209"/>
              <a:gd name="connsiteX5" fmla="*/ 4117206 w 8559034"/>
              <a:gd name="connsiteY5" fmla="*/ 2757497 h 5156209"/>
              <a:gd name="connsiteX6" fmla="*/ 6322260 w 8559034"/>
              <a:gd name="connsiteY6" fmla="*/ 490541 h 5156209"/>
              <a:gd name="connsiteX7" fmla="*/ 8374881 w 8559034"/>
              <a:gd name="connsiteY7" fmla="*/ 2300297 h 5156209"/>
              <a:gd name="connsiteX8" fmla="*/ 5917431 w 8559034"/>
              <a:gd name="connsiteY8" fmla="*/ 4700597 h 5156209"/>
              <a:gd name="connsiteX9" fmla="*/ 2893235 w 8559034"/>
              <a:gd name="connsiteY9" fmla="*/ 2276491 h 5156209"/>
              <a:gd name="connsiteX10" fmla="*/ 6393698 w 8559034"/>
              <a:gd name="connsiteY10" fmla="*/ 204789 h 5156209"/>
              <a:gd name="connsiteX11" fmla="*/ 8479656 w 8559034"/>
              <a:gd name="connsiteY11" fmla="*/ 2271722 h 5156209"/>
              <a:gd name="connsiteX12" fmla="*/ 5917431 w 8559034"/>
              <a:gd name="connsiteY12" fmla="*/ 4881572 h 5156209"/>
              <a:gd name="connsiteX13" fmla="*/ 3507606 w 8559034"/>
              <a:gd name="connsiteY13" fmla="*/ 3919547 h 5156209"/>
              <a:gd name="connsiteX14" fmla="*/ 878706 w 8559034"/>
              <a:gd name="connsiteY14" fmla="*/ 3681422 h 5156209"/>
              <a:gd name="connsiteX15" fmla="*/ 335781 w 8559034"/>
              <a:gd name="connsiteY15" fmla="*/ 3357572 h 5156209"/>
              <a:gd name="connsiteX0" fmla="*/ 250056 w 8559034"/>
              <a:gd name="connsiteY0" fmla="*/ 1538297 h 5156209"/>
              <a:gd name="connsiteX1" fmla="*/ 750095 w 8559034"/>
              <a:gd name="connsiteY1" fmla="*/ 1062045 h 5156209"/>
              <a:gd name="connsiteX2" fmla="*/ 4750624 w 8559034"/>
              <a:gd name="connsiteY2" fmla="*/ 204788 h 5156209"/>
              <a:gd name="connsiteX3" fmla="*/ 8127231 w 8559034"/>
              <a:gd name="connsiteY3" fmla="*/ 2290772 h 5156209"/>
              <a:gd name="connsiteX4" fmla="*/ 5936481 w 8559034"/>
              <a:gd name="connsiteY4" fmla="*/ 4348172 h 5156209"/>
              <a:gd name="connsiteX5" fmla="*/ 3250425 w 8559034"/>
              <a:gd name="connsiteY5" fmla="*/ 2276491 h 5156209"/>
              <a:gd name="connsiteX6" fmla="*/ 6322260 w 8559034"/>
              <a:gd name="connsiteY6" fmla="*/ 490541 h 5156209"/>
              <a:gd name="connsiteX7" fmla="*/ 8374881 w 8559034"/>
              <a:gd name="connsiteY7" fmla="*/ 2300297 h 5156209"/>
              <a:gd name="connsiteX8" fmla="*/ 5917431 w 8559034"/>
              <a:gd name="connsiteY8" fmla="*/ 4700597 h 5156209"/>
              <a:gd name="connsiteX9" fmla="*/ 2893235 w 8559034"/>
              <a:gd name="connsiteY9" fmla="*/ 2276491 h 5156209"/>
              <a:gd name="connsiteX10" fmla="*/ 6393698 w 8559034"/>
              <a:gd name="connsiteY10" fmla="*/ 204789 h 5156209"/>
              <a:gd name="connsiteX11" fmla="*/ 8479656 w 8559034"/>
              <a:gd name="connsiteY11" fmla="*/ 2271722 h 5156209"/>
              <a:gd name="connsiteX12" fmla="*/ 5917431 w 8559034"/>
              <a:gd name="connsiteY12" fmla="*/ 4881572 h 5156209"/>
              <a:gd name="connsiteX13" fmla="*/ 3507606 w 8559034"/>
              <a:gd name="connsiteY13" fmla="*/ 3919547 h 5156209"/>
              <a:gd name="connsiteX14" fmla="*/ 878706 w 8559034"/>
              <a:gd name="connsiteY14" fmla="*/ 3681422 h 5156209"/>
              <a:gd name="connsiteX15" fmla="*/ 335781 w 8559034"/>
              <a:gd name="connsiteY15" fmla="*/ 3357572 h 5156209"/>
              <a:gd name="connsiteX0" fmla="*/ 250056 w 8515375"/>
              <a:gd name="connsiteY0" fmla="*/ 1538297 h 5051458"/>
              <a:gd name="connsiteX1" fmla="*/ 750095 w 8515375"/>
              <a:gd name="connsiteY1" fmla="*/ 1062045 h 5051458"/>
              <a:gd name="connsiteX2" fmla="*/ 4750624 w 8515375"/>
              <a:gd name="connsiteY2" fmla="*/ 204788 h 5051458"/>
              <a:gd name="connsiteX3" fmla="*/ 8127231 w 8515375"/>
              <a:gd name="connsiteY3" fmla="*/ 2290772 h 5051458"/>
              <a:gd name="connsiteX4" fmla="*/ 5936481 w 8515375"/>
              <a:gd name="connsiteY4" fmla="*/ 4348172 h 5051458"/>
              <a:gd name="connsiteX5" fmla="*/ 3250425 w 8515375"/>
              <a:gd name="connsiteY5" fmla="*/ 2276491 h 5051458"/>
              <a:gd name="connsiteX6" fmla="*/ 6322260 w 8515375"/>
              <a:gd name="connsiteY6" fmla="*/ 490541 h 5051458"/>
              <a:gd name="connsiteX7" fmla="*/ 8374881 w 8515375"/>
              <a:gd name="connsiteY7" fmla="*/ 2300297 h 5051458"/>
              <a:gd name="connsiteX8" fmla="*/ 5917431 w 8515375"/>
              <a:gd name="connsiteY8" fmla="*/ 4700597 h 5051458"/>
              <a:gd name="connsiteX9" fmla="*/ 2893235 w 8515375"/>
              <a:gd name="connsiteY9" fmla="*/ 2276491 h 5051458"/>
              <a:gd name="connsiteX10" fmla="*/ 6393698 w 8515375"/>
              <a:gd name="connsiteY10" fmla="*/ 204789 h 5051458"/>
              <a:gd name="connsiteX11" fmla="*/ 8479656 w 8515375"/>
              <a:gd name="connsiteY11" fmla="*/ 2271722 h 5051458"/>
              <a:gd name="connsiteX12" fmla="*/ 6179383 w 8515375"/>
              <a:gd name="connsiteY12" fmla="*/ 4776821 h 5051458"/>
              <a:gd name="connsiteX13" fmla="*/ 3507606 w 8515375"/>
              <a:gd name="connsiteY13" fmla="*/ 3919547 h 5051458"/>
              <a:gd name="connsiteX14" fmla="*/ 878706 w 8515375"/>
              <a:gd name="connsiteY14" fmla="*/ 3681422 h 5051458"/>
              <a:gd name="connsiteX15" fmla="*/ 335781 w 8515375"/>
              <a:gd name="connsiteY15" fmla="*/ 3357572 h 5051458"/>
              <a:gd name="connsiteX0" fmla="*/ 250056 w 8515375"/>
              <a:gd name="connsiteY0" fmla="*/ 1512104 h 5025265"/>
              <a:gd name="connsiteX1" fmla="*/ 750095 w 8515375"/>
              <a:gd name="connsiteY1" fmla="*/ 1035852 h 5025265"/>
              <a:gd name="connsiteX2" fmla="*/ 4750624 w 8515375"/>
              <a:gd name="connsiteY2" fmla="*/ 178595 h 5025265"/>
              <a:gd name="connsiteX3" fmla="*/ 8251086 w 8515375"/>
              <a:gd name="connsiteY3" fmla="*/ 2107422 h 5025265"/>
              <a:gd name="connsiteX4" fmla="*/ 5936481 w 8515375"/>
              <a:gd name="connsiteY4" fmla="*/ 4321979 h 5025265"/>
              <a:gd name="connsiteX5" fmla="*/ 3250425 w 8515375"/>
              <a:gd name="connsiteY5" fmla="*/ 2250298 h 5025265"/>
              <a:gd name="connsiteX6" fmla="*/ 6322260 w 8515375"/>
              <a:gd name="connsiteY6" fmla="*/ 464348 h 5025265"/>
              <a:gd name="connsiteX7" fmla="*/ 8374881 w 8515375"/>
              <a:gd name="connsiteY7" fmla="*/ 2274104 h 5025265"/>
              <a:gd name="connsiteX8" fmla="*/ 5917431 w 8515375"/>
              <a:gd name="connsiteY8" fmla="*/ 4674404 h 5025265"/>
              <a:gd name="connsiteX9" fmla="*/ 2893235 w 8515375"/>
              <a:gd name="connsiteY9" fmla="*/ 2250298 h 5025265"/>
              <a:gd name="connsiteX10" fmla="*/ 6393698 w 8515375"/>
              <a:gd name="connsiteY10" fmla="*/ 178596 h 5025265"/>
              <a:gd name="connsiteX11" fmla="*/ 8479656 w 8515375"/>
              <a:gd name="connsiteY11" fmla="*/ 2245529 h 5025265"/>
              <a:gd name="connsiteX12" fmla="*/ 6179383 w 8515375"/>
              <a:gd name="connsiteY12" fmla="*/ 4750628 h 5025265"/>
              <a:gd name="connsiteX13" fmla="*/ 3507606 w 8515375"/>
              <a:gd name="connsiteY13" fmla="*/ 3893354 h 5025265"/>
              <a:gd name="connsiteX14" fmla="*/ 878706 w 8515375"/>
              <a:gd name="connsiteY14" fmla="*/ 3655229 h 5025265"/>
              <a:gd name="connsiteX15" fmla="*/ 335781 w 8515375"/>
              <a:gd name="connsiteY15" fmla="*/ 3331379 h 5025265"/>
              <a:gd name="connsiteX0" fmla="*/ 285775 w 8551094"/>
              <a:gd name="connsiteY0" fmla="*/ 1583541 h 5096702"/>
              <a:gd name="connsiteX1" fmla="*/ 785814 w 8551094"/>
              <a:gd name="connsiteY1" fmla="*/ 1107289 h 5096702"/>
              <a:gd name="connsiteX2" fmla="*/ 5000657 w 8551094"/>
              <a:gd name="connsiteY2" fmla="*/ 178595 h 5096702"/>
              <a:gd name="connsiteX3" fmla="*/ 8286805 w 8551094"/>
              <a:gd name="connsiteY3" fmla="*/ 2178859 h 5096702"/>
              <a:gd name="connsiteX4" fmla="*/ 5972200 w 8551094"/>
              <a:gd name="connsiteY4" fmla="*/ 4393416 h 5096702"/>
              <a:gd name="connsiteX5" fmla="*/ 3286144 w 8551094"/>
              <a:gd name="connsiteY5" fmla="*/ 2321735 h 5096702"/>
              <a:gd name="connsiteX6" fmla="*/ 6357979 w 8551094"/>
              <a:gd name="connsiteY6" fmla="*/ 535785 h 5096702"/>
              <a:gd name="connsiteX7" fmla="*/ 8410600 w 8551094"/>
              <a:gd name="connsiteY7" fmla="*/ 2345541 h 5096702"/>
              <a:gd name="connsiteX8" fmla="*/ 5953150 w 8551094"/>
              <a:gd name="connsiteY8" fmla="*/ 4745841 h 5096702"/>
              <a:gd name="connsiteX9" fmla="*/ 2928954 w 8551094"/>
              <a:gd name="connsiteY9" fmla="*/ 2321735 h 5096702"/>
              <a:gd name="connsiteX10" fmla="*/ 6429417 w 8551094"/>
              <a:gd name="connsiteY10" fmla="*/ 250033 h 5096702"/>
              <a:gd name="connsiteX11" fmla="*/ 8515375 w 8551094"/>
              <a:gd name="connsiteY11" fmla="*/ 2316966 h 5096702"/>
              <a:gd name="connsiteX12" fmla="*/ 6215102 w 8551094"/>
              <a:gd name="connsiteY12" fmla="*/ 4822065 h 5096702"/>
              <a:gd name="connsiteX13" fmla="*/ 3543325 w 8551094"/>
              <a:gd name="connsiteY13" fmla="*/ 3964791 h 5096702"/>
              <a:gd name="connsiteX14" fmla="*/ 914425 w 8551094"/>
              <a:gd name="connsiteY14" fmla="*/ 3726666 h 5096702"/>
              <a:gd name="connsiteX15" fmla="*/ 371500 w 8551094"/>
              <a:gd name="connsiteY15" fmla="*/ 3402816 h 509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51094" h="5096702">
                <a:moveTo>
                  <a:pt x="285775" y="1583541"/>
                </a:moveTo>
                <a:cubicBezTo>
                  <a:pt x="287362" y="1583541"/>
                  <a:pt x="0" y="1341447"/>
                  <a:pt x="785814" y="1107289"/>
                </a:cubicBezTo>
                <a:cubicBezTo>
                  <a:pt x="1571628" y="873131"/>
                  <a:pt x="3750492" y="0"/>
                  <a:pt x="5000657" y="178595"/>
                </a:cubicBezTo>
                <a:cubicBezTo>
                  <a:pt x="6250822" y="357190"/>
                  <a:pt x="8124881" y="1476389"/>
                  <a:pt x="8286805" y="2178859"/>
                </a:cubicBezTo>
                <a:cubicBezTo>
                  <a:pt x="8448729" y="2881329"/>
                  <a:pt x="6805643" y="4369603"/>
                  <a:pt x="5972200" y="4393416"/>
                </a:cubicBezTo>
                <a:cubicBezTo>
                  <a:pt x="5138757" y="4417229"/>
                  <a:pt x="3221848" y="2964674"/>
                  <a:pt x="3286144" y="2321735"/>
                </a:cubicBezTo>
                <a:cubicBezTo>
                  <a:pt x="3350441" y="1678797"/>
                  <a:pt x="5503903" y="531817"/>
                  <a:pt x="6357979" y="535785"/>
                </a:cubicBezTo>
                <a:cubicBezTo>
                  <a:pt x="7212055" y="539753"/>
                  <a:pt x="8478071" y="1643865"/>
                  <a:pt x="8410600" y="2345541"/>
                </a:cubicBezTo>
                <a:cubicBezTo>
                  <a:pt x="8343129" y="3047217"/>
                  <a:pt x="6866758" y="4749809"/>
                  <a:pt x="5953150" y="4745841"/>
                </a:cubicBezTo>
                <a:cubicBezTo>
                  <a:pt x="5039542" y="4741873"/>
                  <a:pt x="2849576" y="3071036"/>
                  <a:pt x="2928954" y="2321735"/>
                </a:cubicBezTo>
                <a:cubicBezTo>
                  <a:pt x="3008332" y="1572434"/>
                  <a:pt x="5498347" y="250828"/>
                  <a:pt x="6429417" y="250033"/>
                </a:cubicBezTo>
                <a:cubicBezTo>
                  <a:pt x="7360487" y="249238"/>
                  <a:pt x="8551094" y="1554961"/>
                  <a:pt x="8515375" y="2316966"/>
                </a:cubicBezTo>
                <a:cubicBezTo>
                  <a:pt x="8479656" y="3078971"/>
                  <a:pt x="7043777" y="4547428"/>
                  <a:pt x="6215102" y="4822065"/>
                </a:cubicBezTo>
                <a:cubicBezTo>
                  <a:pt x="5386427" y="5096702"/>
                  <a:pt x="4426771" y="4147357"/>
                  <a:pt x="3543325" y="3964791"/>
                </a:cubicBezTo>
                <a:cubicBezTo>
                  <a:pt x="2659879" y="3782225"/>
                  <a:pt x="1443062" y="3820328"/>
                  <a:pt x="914425" y="3726666"/>
                </a:cubicBezTo>
                <a:cubicBezTo>
                  <a:pt x="385788" y="3633004"/>
                  <a:pt x="378644" y="3517910"/>
                  <a:pt x="371500" y="3402816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142976" y="557214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s-ES" dirty="0" err="1" smtClean="0"/>
              <a:t>Systems</a:t>
            </a:r>
            <a:r>
              <a:rPr lang="es-ES" dirty="0" smtClean="0"/>
              <a:t> performance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16113"/>
            <a:ext cx="7313613" cy="641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2003 - 2006 (Spanish) </a:t>
            </a:r>
          </a:p>
        </p:txBody>
      </p:sp>
      <p:pic>
        <p:nvPicPr>
          <p:cNvPr id="20484" name="Picture 4" descr="PerformaceEvolution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46375"/>
            <a:ext cx="9144000" cy="4111625"/>
          </a:xfrm>
          <a:noFill/>
        </p:spPr>
      </p:pic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547813" y="4149725"/>
            <a:ext cx="647700" cy="576263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755650" y="2781300"/>
            <a:ext cx="1512888" cy="1079500"/>
          </a:xfrm>
          <a:prstGeom prst="wedgeRoundRectCallout">
            <a:avLst>
              <a:gd name="adj1" fmla="val 22088"/>
              <a:gd name="adj2" fmla="val 83824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Overall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result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&lt;60%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2555875" y="2781300"/>
            <a:ext cx="1512888" cy="1079500"/>
          </a:xfrm>
          <a:prstGeom prst="wedgeRoundRectCallout">
            <a:avLst>
              <a:gd name="adj1" fmla="val 87671"/>
              <a:gd name="adj2" fmla="val -2060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Definitions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result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&gt;80%</a:t>
            </a: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5724525" y="3573463"/>
            <a:ext cx="1727200" cy="647700"/>
          </a:xfrm>
          <a:prstGeom prst="wedgeRoundRectCallout">
            <a:avLst>
              <a:gd name="adj1" fmla="val -76745"/>
              <a:gd name="adj2" fmla="val -49264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NOT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IR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animBg="1"/>
      <p:bldP spid="64519" grpId="0" animBg="1"/>
      <p:bldP spid="645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Pipeline Upper Bounds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5516563"/>
            <a:ext cx="7850187" cy="836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3100" b="1" dirty="0" smtClean="0"/>
              <a:t>SOMETHING</a:t>
            </a:r>
            <a:r>
              <a:rPr lang="es-ES" sz="3100" dirty="0" smtClean="0"/>
              <a:t> </a:t>
            </a:r>
            <a:r>
              <a:rPr lang="es-ES" sz="3100" dirty="0" err="1" smtClean="0"/>
              <a:t>to</a:t>
            </a:r>
            <a:r>
              <a:rPr lang="es-ES" sz="3100" dirty="0" smtClean="0"/>
              <a:t> break </a:t>
            </a:r>
            <a:r>
              <a:rPr lang="es-ES" sz="3100" dirty="0" err="1" smtClean="0"/>
              <a:t>the</a:t>
            </a:r>
            <a:r>
              <a:rPr lang="es-ES" sz="3100" dirty="0" smtClean="0"/>
              <a:t> pipeline</a:t>
            </a:r>
            <a:endParaRPr lang="en-GB" sz="33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6875" y="19177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Question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886700" y="32131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Answer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836738" y="1989138"/>
            <a:ext cx="11842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Question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analysis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547813" y="3284538"/>
            <a:ext cx="11588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Passage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Retrieval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63938" y="3284538"/>
            <a:ext cx="13112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Answer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Extraction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964238" y="3284538"/>
            <a:ext cx="10953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Answer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Ranking</a:t>
            </a:r>
          </a:p>
        </p:txBody>
      </p:sp>
      <p:cxnSp>
        <p:nvCxnSpPr>
          <p:cNvPr id="21514" name="AutoShape 10"/>
          <p:cNvCxnSpPr>
            <a:cxnSpLocks noChangeShapeType="1"/>
            <a:endCxn id="21510" idx="1"/>
          </p:cNvCxnSpPr>
          <p:nvPr/>
        </p:nvCxnSpPr>
        <p:spPr bwMode="auto">
          <a:xfrm>
            <a:off x="541338" y="2276475"/>
            <a:ext cx="12954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2"/>
            <a:endCxn id="21511" idx="0"/>
          </p:cNvCxnSpPr>
          <p:nvPr/>
        </p:nvCxnSpPr>
        <p:spPr bwMode="auto">
          <a:xfrm flipH="1">
            <a:off x="2127250" y="2640013"/>
            <a:ext cx="301625" cy="644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0" idx="2"/>
            <a:endCxn id="21513" idx="0"/>
          </p:cNvCxnSpPr>
          <p:nvPr/>
        </p:nvCxnSpPr>
        <p:spPr bwMode="auto">
          <a:xfrm>
            <a:off x="2428875" y="2640013"/>
            <a:ext cx="4083050" cy="644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0" idx="2"/>
            <a:endCxn id="21512" idx="0"/>
          </p:cNvCxnSpPr>
          <p:nvPr/>
        </p:nvCxnSpPr>
        <p:spPr bwMode="auto">
          <a:xfrm>
            <a:off x="2428875" y="2640013"/>
            <a:ext cx="1790700" cy="644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8" name="AutoShape 14"/>
          <p:cNvCxnSpPr>
            <a:cxnSpLocks noChangeShapeType="1"/>
            <a:stCxn id="21511" idx="3"/>
            <a:endCxn id="21512" idx="1"/>
          </p:cNvCxnSpPr>
          <p:nvPr/>
        </p:nvCxnSpPr>
        <p:spPr bwMode="auto">
          <a:xfrm>
            <a:off x="2706688" y="3609975"/>
            <a:ext cx="8572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9" name="AutoShape 15"/>
          <p:cNvCxnSpPr>
            <a:cxnSpLocks noChangeShapeType="1"/>
            <a:stCxn id="21512" idx="3"/>
            <a:endCxn id="21513" idx="1"/>
          </p:cNvCxnSpPr>
          <p:nvPr/>
        </p:nvCxnSpPr>
        <p:spPr bwMode="auto">
          <a:xfrm>
            <a:off x="4875213" y="3609975"/>
            <a:ext cx="1089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20" name="AutoShape 16"/>
          <p:cNvCxnSpPr>
            <a:cxnSpLocks noChangeShapeType="1"/>
            <a:stCxn id="21513" idx="3"/>
          </p:cNvCxnSpPr>
          <p:nvPr/>
        </p:nvCxnSpPr>
        <p:spPr bwMode="auto">
          <a:xfrm>
            <a:off x="7059613" y="3609975"/>
            <a:ext cx="1379537" cy="349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92275" y="4221163"/>
            <a:ext cx="7202488" cy="473075"/>
            <a:chOff x="975" y="3249"/>
            <a:chExt cx="4537" cy="298"/>
          </a:xfrm>
        </p:grpSpPr>
        <p:sp>
          <p:nvSpPr>
            <p:cNvPr id="21526" name="Text Box 18"/>
            <p:cNvSpPr txBox="1">
              <a:spLocks noChangeArrowheads="1"/>
            </p:cNvSpPr>
            <p:nvPr/>
          </p:nvSpPr>
          <p:spPr bwMode="auto">
            <a:xfrm>
              <a:off x="3742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1.0</a:t>
              </a:r>
            </a:p>
          </p:txBody>
        </p:sp>
        <p:sp>
          <p:nvSpPr>
            <p:cNvPr id="21527" name="Text Box 19"/>
            <p:cNvSpPr txBox="1">
              <a:spLocks noChangeArrowheads="1"/>
            </p:cNvSpPr>
            <p:nvPr/>
          </p:nvSpPr>
          <p:spPr bwMode="auto">
            <a:xfrm>
              <a:off x="975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0.8</a:t>
              </a:r>
            </a:p>
          </p:txBody>
        </p:sp>
        <p:sp>
          <p:nvSpPr>
            <p:cNvPr id="21528" name="Text Box 20"/>
            <p:cNvSpPr txBox="1">
              <a:spLocks noChangeArrowheads="1"/>
            </p:cNvSpPr>
            <p:nvPr/>
          </p:nvSpPr>
          <p:spPr bwMode="auto">
            <a:xfrm>
              <a:off x="2200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0.8</a:t>
              </a:r>
            </a:p>
          </p:txBody>
        </p:sp>
        <p:sp>
          <p:nvSpPr>
            <p:cNvPr id="21529" name="Text Box 21"/>
            <p:cNvSpPr txBox="1">
              <a:spLocks noChangeArrowheads="1"/>
            </p:cNvSpPr>
            <p:nvPr/>
          </p:nvSpPr>
          <p:spPr bwMode="auto">
            <a:xfrm>
              <a:off x="4740" y="3249"/>
              <a:ext cx="77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0.64</a:t>
              </a:r>
            </a:p>
          </p:txBody>
        </p:sp>
        <p:sp>
          <p:nvSpPr>
            <p:cNvPr id="21530" name="Text Box 22"/>
            <p:cNvSpPr txBox="1">
              <a:spLocks noChangeArrowheads="1"/>
            </p:cNvSpPr>
            <p:nvPr/>
          </p:nvSpPr>
          <p:spPr bwMode="auto">
            <a:xfrm>
              <a:off x="1519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x</a:t>
              </a:r>
            </a:p>
          </p:txBody>
        </p:sp>
        <p:sp>
          <p:nvSpPr>
            <p:cNvPr id="21531" name="Text Box 23"/>
            <p:cNvSpPr txBox="1">
              <a:spLocks noChangeArrowheads="1"/>
            </p:cNvSpPr>
            <p:nvPr/>
          </p:nvSpPr>
          <p:spPr bwMode="auto">
            <a:xfrm>
              <a:off x="3016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x</a:t>
              </a:r>
            </a:p>
          </p:txBody>
        </p:sp>
        <p:sp>
          <p:nvSpPr>
            <p:cNvPr id="21532" name="Text Box 24"/>
            <p:cNvSpPr txBox="1">
              <a:spLocks noChangeArrowheads="1"/>
            </p:cNvSpPr>
            <p:nvPr/>
          </p:nvSpPr>
          <p:spPr bwMode="auto">
            <a:xfrm>
              <a:off x="4241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=</a:t>
              </a:r>
            </a:p>
          </p:txBody>
        </p:sp>
      </p:grpSp>
      <p:cxnSp>
        <p:nvCxnSpPr>
          <p:cNvPr id="63513" name="AutoShape 25"/>
          <p:cNvCxnSpPr>
            <a:cxnSpLocks noChangeShapeType="1"/>
            <a:stCxn id="21513" idx="2"/>
            <a:endCxn id="21510" idx="1"/>
          </p:cNvCxnSpPr>
          <p:nvPr/>
        </p:nvCxnSpPr>
        <p:spPr bwMode="auto">
          <a:xfrm rot="16200000" flipV="1">
            <a:off x="3363913" y="787400"/>
            <a:ext cx="1620838" cy="4675187"/>
          </a:xfrm>
          <a:prstGeom prst="curvedConnector4">
            <a:avLst>
              <a:gd name="adj1" fmla="val -84722"/>
              <a:gd name="adj2" fmla="val 127093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1979613" y="4797425"/>
            <a:ext cx="3167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Not enough evidence</a:t>
            </a:r>
          </a:p>
        </p:txBody>
      </p:sp>
      <p:cxnSp>
        <p:nvCxnSpPr>
          <p:cNvPr id="63515" name="AutoShape 27"/>
          <p:cNvCxnSpPr>
            <a:cxnSpLocks noChangeShapeType="1"/>
            <a:stCxn id="21513" idx="2"/>
            <a:endCxn id="21511" idx="2"/>
          </p:cNvCxnSpPr>
          <p:nvPr/>
        </p:nvCxnSpPr>
        <p:spPr bwMode="auto">
          <a:xfrm rot="5400000">
            <a:off x="4318794" y="1743869"/>
            <a:ext cx="1587" cy="4384675"/>
          </a:xfrm>
          <a:prstGeom prst="curvedConnector3">
            <a:avLst>
              <a:gd name="adj1" fmla="val 53600014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3516" name="AutoShape 28"/>
          <p:cNvCxnSpPr>
            <a:cxnSpLocks noChangeShapeType="1"/>
            <a:stCxn id="21513" idx="2"/>
            <a:endCxn id="21512" idx="2"/>
          </p:cNvCxnSpPr>
          <p:nvPr/>
        </p:nvCxnSpPr>
        <p:spPr bwMode="auto">
          <a:xfrm rot="5400000">
            <a:off x="5364956" y="2790032"/>
            <a:ext cx="1587" cy="2292350"/>
          </a:xfrm>
          <a:prstGeom prst="curvedConnector3">
            <a:avLst>
              <a:gd name="adj1" fmla="val 14400005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algn="ctr" eaLnBrk="1" hangingPunct="1"/>
            <a:r>
              <a:rPr lang="es-ES" sz="3600" smtClean="0"/>
              <a:t>Results in CLEF-QA 2006 (Spanish)</a:t>
            </a:r>
          </a:p>
        </p:txBody>
      </p:sp>
      <p:pic>
        <p:nvPicPr>
          <p:cNvPr id="22531" name="Picture 3" descr="genoma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1773238"/>
            <a:ext cx="6732587" cy="5084762"/>
          </a:xfrm>
          <a:noFill/>
        </p:spPr>
      </p:pic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95288" y="2276475"/>
            <a:ext cx="1944687" cy="1079500"/>
          </a:xfrm>
          <a:prstGeom prst="wedgeRoundRectCallout">
            <a:avLst>
              <a:gd name="adj1" fmla="val 78407"/>
              <a:gd name="adj2" fmla="val -42796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Perfect combination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81%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95288" y="3716338"/>
            <a:ext cx="1944687" cy="863600"/>
          </a:xfrm>
          <a:prstGeom prst="wedgeRoundRectCallout">
            <a:avLst>
              <a:gd name="adj1" fmla="val 93917"/>
              <a:gd name="adj2" fmla="val -56616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system 52,5%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419475" y="1844675"/>
            <a:ext cx="2376488" cy="720725"/>
          </a:xfrm>
          <a:prstGeom prst="wedgeRoundRectCallout">
            <a:avLst>
              <a:gd name="adj1" fmla="val -52005"/>
              <a:gd name="adj2" fmla="val 199778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with ORGANIZATION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427538" y="2708275"/>
            <a:ext cx="1511300" cy="720725"/>
          </a:xfrm>
          <a:prstGeom prst="wedgeRoundRectCallout">
            <a:avLst>
              <a:gd name="adj1" fmla="val -100315"/>
              <a:gd name="adj2" fmla="val 91407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with PERSON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4716463" y="3573463"/>
            <a:ext cx="1585912" cy="647700"/>
          </a:xfrm>
          <a:prstGeom prst="wedgeRoundRectCallout">
            <a:avLst>
              <a:gd name="adj1" fmla="val -69120"/>
              <a:gd name="adj2" fmla="val 91176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with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  <p:bldP spid="18440" grpId="0" animBg="1"/>
    </p:bldLst>
  </p:timing>
</p:sld>
</file>

<file path=ppt/theme/theme1.xml><?xml version="1.0" encoding="utf-8"?>
<a:theme xmlns:a="http://schemas.openxmlformats.org/drawingml/2006/main" name="Anuk">
  <a:themeElements>
    <a:clrScheme name="Anuk 11">
      <a:dk1>
        <a:srgbClr val="000000"/>
      </a:dk1>
      <a:lt1>
        <a:srgbClr val="FFFFFF"/>
      </a:lt1>
      <a:dk2>
        <a:srgbClr val="FFFFFF"/>
      </a:dk2>
      <a:lt2>
        <a:srgbClr val="314751"/>
      </a:lt2>
      <a:accent1>
        <a:srgbClr val="173849"/>
      </a:accent1>
      <a:accent2>
        <a:srgbClr val="CC6600"/>
      </a:accent2>
      <a:accent3>
        <a:srgbClr val="FFFFFF"/>
      </a:accent3>
      <a:accent4>
        <a:srgbClr val="000000"/>
      </a:accent4>
      <a:accent5>
        <a:srgbClr val="ABAEB1"/>
      </a:accent5>
      <a:accent6>
        <a:srgbClr val="B95C00"/>
      </a:accent6>
      <a:hlink>
        <a:srgbClr val="006666"/>
      </a:hlink>
      <a:folHlink>
        <a:srgbClr val="5F5F5F"/>
      </a:folHlink>
    </a:clrScheme>
    <a:fontScheme name="Anuk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lnDef>
  </a:objectDefaults>
  <a:extraClrSchemeLst>
    <a:extraClrScheme>
      <a:clrScheme name="Anuk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1">
        <a:dk1>
          <a:srgbClr val="000000"/>
        </a:dk1>
        <a:lt1>
          <a:srgbClr val="FFFFFF"/>
        </a:lt1>
        <a:dk2>
          <a:srgbClr val="FFFFFF"/>
        </a:dk2>
        <a:lt2>
          <a:srgbClr val="314751"/>
        </a:lt2>
        <a:accent1>
          <a:srgbClr val="17384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BAEB1"/>
        </a:accent5>
        <a:accent6>
          <a:srgbClr val="B95C00"/>
        </a:accent6>
        <a:hlink>
          <a:srgbClr val="00666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2412</Words>
  <Application>Microsoft Office PowerPoint</Application>
  <PresentationFormat>On-screen Show (4:3)</PresentationFormat>
  <Paragraphs>945</Paragraphs>
  <Slides>53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Anuk</vt:lpstr>
      <vt:lpstr>Ecuación</vt:lpstr>
      <vt:lpstr>Evaluating Question Answering Validation</vt:lpstr>
      <vt:lpstr>Old friends</vt:lpstr>
      <vt:lpstr>Question Answering at TREC</vt:lpstr>
      <vt:lpstr>What’s this story about?</vt:lpstr>
      <vt:lpstr>Outline</vt:lpstr>
      <vt:lpstr>Out-line</vt:lpstr>
      <vt:lpstr>Systems performance</vt:lpstr>
      <vt:lpstr>Pipeline Upper Bounds</vt:lpstr>
      <vt:lpstr>Results in CLEF-QA 2006 (Spanish)</vt:lpstr>
      <vt:lpstr>Collaborative architectures</vt:lpstr>
      <vt:lpstr>Collaborative architectures</vt:lpstr>
      <vt:lpstr>Mid Term Goal</vt:lpstr>
      <vt:lpstr>Outline</vt:lpstr>
      <vt:lpstr>Define Answer Validation</vt:lpstr>
      <vt:lpstr>Whish list</vt:lpstr>
      <vt:lpstr>Evaluation linked to main QA task</vt:lpstr>
      <vt:lpstr>Answer Validation Exercise (AVE)</vt:lpstr>
      <vt:lpstr>Outline</vt:lpstr>
      <vt:lpstr>AVE 2006: A RTE exercise</vt:lpstr>
      <vt:lpstr>Collections AVE 2006</vt:lpstr>
      <vt:lpstr>Evaluating the Validation</vt:lpstr>
      <vt:lpstr>Evaluating the Validation</vt:lpstr>
      <vt:lpstr>Results AVE 2006</vt:lpstr>
      <vt:lpstr>Outline</vt:lpstr>
      <vt:lpstr>AVE 2007 &amp; 2008</vt:lpstr>
      <vt:lpstr>Collections</vt:lpstr>
      <vt:lpstr>Evaluating the Selection</vt:lpstr>
      <vt:lpstr>Evaluating the selection</vt:lpstr>
      <vt:lpstr>Evaluating the Selection</vt:lpstr>
      <vt:lpstr>Evaluating the Selection</vt:lpstr>
      <vt:lpstr>Evaluating the Selection</vt:lpstr>
      <vt:lpstr>Analysis and discussion  (AVE 2007 Spanish)</vt:lpstr>
      <vt:lpstr>Techniques in AVE 2007</vt:lpstr>
      <vt:lpstr>Conclusion of AVE</vt:lpstr>
      <vt:lpstr>Outline</vt:lpstr>
      <vt:lpstr>CLEF QA 2009 campaign</vt:lpstr>
      <vt:lpstr>CLEF QA 2009 campaign</vt:lpstr>
      <vt:lpstr>ResPubliQA 2009: QA on European Legislation</vt:lpstr>
      <vt:lpstr>Evolution of the task</vt:lpstr>
      <vt:lpstr>Collection</vt:lpstr>
      <vt:lpstr>500 questions</vt:lpstr>
      <vt:lpstr>500 questions</vt:lpstr>
      <vt:lpstr>Systems response</vt:lpstr>
      <vt:lpstr>Assessments</vt:lpstr>
      <vt:lpstr>Evaluation measure</vt:lpstr>
      <vt:lpstr>Evaluation measure</vt:lpstr>
      <vt:lpstr>List of Participants</vt:lpstr>
      <vt:lpstr>Value of reducing wrong answers</vt:lpstr>
      <vt:lpstr>Detecting wrong answers</vt:lpstr>
      <vt:lpstr>IR important, not enough</vt:lpstr>
      <vt:lpstr>Outline</vt:lpstr>
      <vt:lpstr>Conclusion</vt:lpstr>
      <vt:lpstr>Thanks!</vt:lpstr>
    </vt:vector>
  </TitlesOfParts>
  <Company>UNED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answer validation in multi-stream Question Answering</dc:title>
  <dc:creator>Anselmo Peñas</dc:creator>
  <cp:lastModifiedBy>Anselmo Penas</cp:lastModifiedBy>
  <cp:revision>144</cp:revision>
  <dcterms:created xsi:type="dcterms:W3CDTF">2008-11-06T08:55:14Z</dcterms:created>
  <dcterms:modified xsi:type="dcterms:W3CDTF">2009-12-11T22:33:07Z</dcterms:modified>
</cp:coreProperties>
</file>