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9" r:id="rId2"/>
    <p:sldId id="312" r:id="rId3"/>
    <p:sldId id="290" r:id="rId4"/>
    <p:sldId id="291" r:id="rId5"/>
    <p:sldId id="292" r:id="rId6"/>
    <p:sldId id="294" r:id="rId7"/>
    <p:sldId id="295" r:id="rId8"/>
    <p:sldId id="296" r:id="rId9"/>
    <p:sldId id="314" r:id="rId10"/>
    <p:sldId id="299" r:id="rId11"/>
    <p:sldId id="315" r:id="rId12"/>
    <p:sldId id="319" r:id="rId13"/>
    <p:sldId id="316" r:id="rId14"/>
    <p:sldId id="301" r:id="rId15"/>
    <p:sldId id="317" r:id="rId16"/>
    <p:sldId id="318" r:id="rId17"/>
    <p:sldId id="304" r:id="rId18"/>
    <p:sldId id="306" r:id="rId19"/>
    <p:sldId id="305" r:id="rId20"/>
    <p:sldId id="308" r:id="rId21"/>
    <p:sldId id="320" r:id="rId22"/>
    <p:sldId id="309" r:id="rId23"/>
    <p:sldId id="310" r:id="rId24"/>
    <p:sldId id="311" r:id="rId2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15" autoAdjust="0"/>
    <p:restoredTop sz="95604" autoAdjust="0"/>
  </p:normalViewPr>
  <p:slideViewPr>
    <p:cSldViewPr>
      <p:cViewPr varScale="1">
        <p:scale>
          <a:sx n="49" d="100"/>
          <a:sy n="49" d="100"/>
        </p:scale>
        <p:origin x="-108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ndoAnuk"/>
          <p:cNvPicPr>
            <a:picLocks noChangeAspect="1" noChangeArrowheads="1"/>
          </p:cNvPicPr>
          <p:nvPr/>
        </p:nvPicPr>
        <p:blipFill>
          <a:blip r:embed="rId2" cstate="print">
            <a:lum bright="-48000" contrast="-42000"/>
            <a:grayscl/>
          </a:blip>
          <a:srcRect/>
          <a:stretch>
            <a:fillRect/>
          </a:stretch>
        </p:blipFill>
        <p:spPr bwMode="auto">
          <a:xfrm>
            <a:off x="2124075" y="260350"/>
            <a:ext cx="7019925" cy="30241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05000" y="1219200"/>
            <a:ext cx="3175" cy="2065338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8" name="Oval 11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 smtClean="0"/>
            </a:lvl1pPr>
          </a:lstStyle>
          <a:p>
            <a:fld id="{EA61ABF0-8667-4F2E-8895-9DAF044CF53E}" type="datetimeFigureOut">
              <a:rPr lang="es-ES" smtClean="0"/>
              <a:pPr/>
              <a:t>25/06/2011</a:t>
            </a:fld>
            <a:endParaRPr lang="es-E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 smtClean="0"/>
            </a:lvl1pPr>
          </a:lstStyle>
          <a:p>
            <a:fld id="{23443F6A-F196-4A23-AA19-D5C49BDC13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1ABF0-8667-4F2E-8895-9DAF044CF53E}" type="datetimeFigureOut">
              <a:rPr lang="es-ES" smtClean="0"/>
              <a:pPr/>
              <a:t>25/06/2011</a:t>
            </a:fld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43F6A-F196-4A23-AA19-D5C49BDC13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1ABF0-8667-4F2E-8895-9DAF044CF53E}" type="datetimeFigureOut">
              <a:rPr lang="es-ES" smtClean="0"/>
              <a:pPr/>
              <a:t>25/06/2011</a:t>
            </a:fld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43F6A-F196-4A23-AA19-D5C49BDC13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0" y="1905000"/>
            <a:ext cx="7010400" cy="4114800"/>
          </a:xfrm>
        </p:spPr>
        <p:txBody>
          <a:bodyPr/>
          <a:lstStyle/>
          <a:p>
            <a:pPr lvl="0"/>
            <a:r>
              <a:rPr lang="es-ES" noProof="0" smtClean="0"/>
              <a:t>Haga clic en el icono para agregar una tabla</a:t>
            </a:r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1ABF0-8667-4F2E-8895-9DAF044CF53E}" type="datetimeFigureOut">
              <a:rPr lang="es-ES" smtClean="0"/>
              <a:pPr/>
              <a:t>25/06/2011</a:t>
            </a:fld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43F6A-F196-4A23-AA19-D5C49BDC13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ítulo y texto encima de l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70104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4038600"/>
            <a:ext cx="70104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1ABF0-8667-4F2E-8895-9DAF044CF53E}" type="datetimeFigureOut">
              <a:rPr lang="es-ES" smtClean="0"/>
              <a:pPr/>
              <a:t>25/06/2011</a:t>
            </a:fld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43F6A-F196-4A23-AA19-D5C49BDC13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ítulo, text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5181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447800"/>
            <a:ext cx="4038600" cy="5181600"/>
          </a:xfrm>
        </p:spPr>
        <p:txBody>
          <a:bodyPr/>
          <a:lstStyle/>
          <a:p>
            <a:r>
              <a:rPr lang="es-ES" smtClean="0"/>
              <a:t>Haga clic en el icono para agregar un gráfico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EA61ABF0-8667-4F2E-8895-9DAF044CF53E}" type="datetimeFigureOut">
              <a:rPr lang="es-ES" smtClean="0"/>
              <a:pPr/>
              <a:t>25/06/2011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23443F6A-F196-4A23-AA19-D5C49BDC13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1ABF0-8667-4F2E-8895-9DAF044CF53E}" type="datetimeFigureOut">
              <a:rPr lang="es-ES" smtClean="0"/>
              <a:pPr/>
              <a:t>25/06/2011</a:t>
            </a:fld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43F6A-F196-4A23-AA19-D5C49BDC13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1ABF0-8667-4F2E-8895-9DAF044CF53E}" type="datetimeFigureOut">
              <a:rPr lang="es-ES" smtClean="0"/>
              <a:pPr/>
              <a:t>25/06/2011</a:t>
            </a:fld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43F6A-F196-4A23-AA19-D5C49BDC13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1ABF0-8667-4F2E-8895-9DAF044CF53E}" type="datetimeFigureOut">
              <a:rPr lang="es-ES" smtClean="0"/>
              <a:pPr/>
              <a:t>25/06/2011</a:t>
            </a:fld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43F6A-F196-4A23-AA19-D5C49BDC13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1ABF0-8667-4F2E-8895-9DAF044CF53E}" type="datetimeFigureOut">
              <a:rPr lang="es-ES" smtClean="0"/>
              <a:pPr/>
              <a:t>25/06/2011</a:t>
            </a:fld>
            <a:endParaRPr lang="es-E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43F6A-F196-4A23-AA19-D5C49BDC13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1ABF0-8667-4F2E-8895-9DAF044CF53E}" type="datetimeFigureOut">
              <a:rPr lang="es-ES" smtClean="0"/>
              <a:pPr/>
              <a:t>25/06/2011</a:t>
            </a:fld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43F6A-F196-4A23-AA19-D5C49BDC13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1ABF0-8667-4F2E-8895-9DAF044CF53E}" type="datetimeFigureOut">
              <a:rPr lang="es-ES" smtClean="0"/>
              <a:pPr/>
              <a:t>25/06/2011</a:t>
            </a:fld>
            <a:endParaRPr lang="es-E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43F6A-F196-4A23-AA19-D5C49BDC13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1ABF0-8667-4F2E-8895-9DAF044CF53E}" type="datetimeFigureOut">
              <a:rPr lang="es-ES" smtClean="0"/>
              <a:pPr/>
              <a:t>25/06/2011</a:t>
            </a:fld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43F6A-F196-4A23-AA19-D5C49BDC13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1ABF0-8667-4F2E-8895-9DAF044CF53E}" type="datetimeFigureOut">
              <a:rPr lang="es-ES" smtClean="0"/>
              <a:pPr/>
              <a:t>25/06/2011</a:t>
            </a:fld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43F6A-F196-4A23-AA19-D5C49BDC13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0" y="188913"/>
            <a:ext cx="1476375" cy="519112"/>
          </a:xfrm>
          <a:prstGeom prst="rect">
            <a:avLst/>
          </a:prstGeom>
          <a:solidFill>
            <a:srgbClr val="C0C0C0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2800" b="1">
                <a:solidFill>
                  <a:schemeClr val="tx2"/>
                </a:solidFill>
                <a:latin typeface="+mn-lt"/>
              </a:rPr>
              <a:t>UNED</a:t>
            </a:r>
          </a:p>
        </p:txBody>
      </p:sp>
      <p:pic>
        <p:nvPicPr>
          <p:cNvPr id="1027" name="Picture 2" descr="fondoAnuk"/>
          <p:cNvPicPr>
            <a:picLocks noChangeAspect="1" noChangeArrowheads="1"/>
          </p:cNvPicPr>
          <p:nvPr/>
        </p:nvPicPr>
        <p:blipFill>
          <a:blip r:embed="rId16" cstate="print">
            <a:lum bright="-48000" contrast="-36000"/>
            <a:grayscl/>
          </a:blip>
          <a:srcRect/>
          <a:stretch>
            <a:fillRect/>
          </a:stretch>
        </p:blipFill>
        <p:spPr bwMode="auto">
          <a:xfrm>
            <a:off x="1547813" y="188913"/>
            <a:ext cx="7596187" cy="1511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ct val="0"/>
              </a:spcBef>
              <a:spcAft>
                <a:spcPts val="0"/>
              </a:spcAft>
              <a:buFontTx/>
              <a:buNone/>
              <a:defRPr sz="1000" smtClean="0">
                <a:latin typeface="Arial" pitchFamily="34" charset="0"/>
              </a:defRPr>
            </a:lvl1pPr>
          </a:lstStyle>
          <a:p>
            <a:fld id="{EA61ABF0-8667-4F2E-8895-9DAF044CF53E}" type="datetimeFigureOut">
              <a:rPr lang="es-ES" smtClean="0"/>
              <a:pPr/>
              <a:t>25/06/2011</a:t>
            </a:fld>
            <a:endParaRPr lang="es-E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ct val="0"/>
              </a:spcBef>
              <a:spcAft>
                <a:spcPts val="0"/>
              </a:spcAft>
              <a:buFontTx/>
              <a:buNone/>
              <a:defRPr sz="1000"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ct val="0"/>
              </a:spcBef>
              <a:spcAft>
                <a:spcPts val="0"/>
              </a:spcAft>
              <a:buFontTx/>
              <a:buNone/>
              <a:defRPr sz="1400" smtClean="0">
                <a:latin typeface="Arial" pitchFamily="34" charset="0"/>
              </a:defRPr>
            </a:lvl1pPr>
          </a:lstStyle>
          <a:p>
            <a:fld id="{23443F6A-F196-4A23-AA19-D5C49BDC131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7234238" y="6400800"/>
            <a:ext cx="19097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2400" b="1">
                <a:solidFill>
                  <a:srgbClr val="C0C0C0"/>
                </a:solidFill>
                <a:latin typeface="+mn-lt"/>
              </a:rPr>
              <a:t>nlp.uned.es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accent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photos/bk/3829486195/" TargetMode="External"/><Relationship Id="rId2" Type="http://schemas.openxmlformats.org/officeDocument/2006/relationships/hyperlink" Target="http://schaver.com/?p=8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awker.com/5380716/hot-dogs-in-the-hallway-of-wealth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33600" y="1268760"/>
            <a:ext cx="7010400" cy="1999456"/>
          </a:xfrm>
        </p:spPr>
        <p:txBody>
          <a:bodyPr>
            <a:noAutofit/>
          </a:bodyPr>
          <a:lstStyle/>
          <a:p>
            <a:r>
              <a:rPr lang="en-GB" sz="3600" noProof="0" dirty="0" smtClean="0"/>
              <a:t>Detecting compositionality using semantic vector space models based on syntactic context</a:t>
            </a:r>
            <a:endParaRPr lang="en-GB" sz="3600" noProof="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23728" y="4293096"/>
            <a:ext cx="6477000" cy="1981200"/>
          </a:xfrm>
        </p:spPr>
        <p:txBody>
          <a:bodyPr>
            <a:normAutofit/>
          </a:bodyPr>
          <a:lstStyle/>
          <a:p>
            <a:pPr algn="r"/>
            <a:r>
              <a:rPr lang="en-GB" sz="2400" noProof="0" dirty="0" smtClean="0"/>
              <a:t>Guillermo </a:t>
            </a:r>
            <a:r>
              <a:rPr lang="en-GB" sz="2400" noProof="0" dirty="0" err="1" smtClean="0"/>
              <a:t>Garrido</a:t>
            </a:r>
            <a:r>
              <a:rPr lang="en-GB" sz="2400" noProof="0" dirty="0" smtClean="0"/>
              <a:t> and </a:t>
            </a:r>
            <a:r>
              <a:rPr lang="en-GB" sz="2400" noProof="0" dirty="0" err="1" smtClean="0"/>
              <a:t>Anselmo</a:t>
            </a:r>
            <a:r>
              <a:rPr lang="en-GB" sz="2400" noProof="0" dirty="0" smtClean="0"/>
              <a:t> </a:t>
            </a:r>
            <a:r>
              <a:rPr lang="en-GB" sz="2400" noProof="0" dirty="0" err="1" smtClean="0"/>
              <a:t>Peñas</a:t>
            </a:r>
            <a:endParaRPr lang="en-GB" sz="2400" noProof="0" dirty="0" smtClean="0"/>
          </a:p>
          <a:p>
            <a:pPr algn="r"/>
            <a:r>
              <a:rPr lang="en-GB" sz="2400" noProof="0" dirty="0" smtClean="0"/>
              <a:t>NLP &amp; IR Group at UNED</a:t>
            </a:r>
          </a:p>
          <a:p>
            <a:pPr algn="r"/>
            <a:r>
              <a:rPr lang="en-GB" sz="2400" noProof="0" dirty="0" smtClean="0"/>
              <a:t>Madrid, Spain</a:t>
            </a:r>
          </a:p>
          <a:p>
            <a:pPr algn="r"/>
            <a:r>
              <a:rPr lang="en-GB" sz="2400" noProof="0" dirty="0" smtClean="0"/>
              <a:t>{</a:t>
            </a:r>
            <a:r>
              <a:rPr lang="en-GB" sz="2400" noProof="0" dirty="0" err="1" smtClean="0"/>
              <a:t>ggarrido,anselmo</a:t>
            </a:r>
            <a:r>
              <a:rPr lang="en-GB" sz="2400" noProof="0" dirty="0" smtClean="0"/>
              <a:t>}@</a:t>
            </a:r>
            <a:r>
              <a:rPr lang="en-GB" sz="2400" noProof="0" dirty="0" err="1" smtClean="0"/>
              <a:t>lsi.uned.es</a:t>
            </a:r>
            <a:endParaRPr lang="en-GB" sz="2400" noProof="0" dirty="0"/>
          </a:p>
        </p:txBody>
      </p:sp>
      <p:sp>
        <p:nvSpPr>
          <p:cNvPr id="4" name="CuadroTexto 3"/>
          <p:cNvSpPr txBox="1"/>
          <p:nvPr/>
        </p:nvSpPr>
        <p:spPr>
          <a:xfrm>
            <a:off x="5521277" y="3284984"/>
            <a:ext cx="3622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</a:pPr>
            <a:r>
              <a:rPr lang="es-ES" sz="2000" dirty="0" err="1">
                <a:latin typeface="+mj-lt"/>
                <a:ea typeface="+mj-ea"/>
                <a:cs typeface="+mj-cs"/>
              </a:rPr>
              <a:t>Shared</a:t>
            </a:r>
            <a:r>
              <a:rPr lang="es-ES" sz="2000" dirty="0">
                <a:latin typeface="+mj-lt"/>
                <a:ea typeface="+mj-ea"/>
                <a:cs typeface="+mj-cs"/>
              </a:rPr>
              <a:t> </a:t>
            </a:r>
            <a:r>
              <a:rPr lang="es-ES" sz="2000" dirty="0" err="1">
                <a:latin typeface="+mj-lt"/>
                <a:ea typeface="+mj-ea"/>
                <a:cs typeface="+mj-cs"/>
              </a:rPr>
              <a:t>Task</a:t>
            </a:r>
            <a:r>
              <a:rPr lang="es-ES" sz="2000" dirty="0">
                <a:latin typeface="+mj-lt"/>
                <a:ea typeface="+mj-ea"/>
                <a:cs typeface="+mj-cs"/>
              </a:rPr>
              <a:t> </a:t>
            </a:r>
            <a:r>
              <a:rPr lang="es-ES" sz="2000" dirty="0" err="1">
                <a:latin typeface="+mj-lt"/>
                <a:ea typeface="+mj-ea"/>
                <a:cs typeface="+mj-cs"/>
              </a:rPr>
              <a:t>System</a:t>
            </a:r>
            <a:r>
              <a:rPr lang="es-ES" sz="2000" dirty="0">
                <a:latin typeface="+mj-lt"/>
                <a:ea typeface="+mj-ea"/>
                <a:cs typeface="+mj-cs"/>
              </a:rPr>
              <a:t> </a:t>
            </a:r>
            <a:r>
              <a:rPr lang="es-ES" sz="2000" dirty="0" err="1">
                <a:latin typeface="+mj-lt"/>
                <a:ea typeface="+mj-ea"/>
                <a:cs typeface="+mj-cs"/>
              </a:rPr>
              <a:t>Description</a:t>
            </a:r>
            <a:endParaRPr lang="es-E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CuadroTexto 3"/>
          <p:cNvSpPr txBox="1"/>
          <p:nvPr/>
        </p:nvSpPr>
        <p:spPr>
          <a:xfrm>
            <a:off x="251520" y="332656"/>
            <a:ext cx="864096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</a:pPr>
            <a:r>
              <a:rPr lang="es-E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ACL-HLT 2011 </a:t>
            </a:r>
            <a:r>
              <a:rPr lang="es-ES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Workshop</a:t>
            </a:r>
            <a:r>
              <a:rPr lang="es-E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on</a:t>
            </a:r>
            <a:r>
              <a:rPr lang="es-E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Distributional</a:t>
            </a:r>
            <a:r>
              <a:rPr lang="es-E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Semantics</a:t>
            </a:r>
            <a:r>
              <a:rPr lang="es-E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and </a:t>
            </a:r>
            <a:r>
              <a:rPr lang="es-ES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Compositionality</a:t>
            </a:r>
            <a:r>
              <a:rPr lang="es-E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s-ES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DiSCo</a:t>
            </a:r>
            <a:r>
              <a:rPr lang="es-E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2011)</a:t>
            </a:r>
          </a:p>
          <a:p>
            <a:pPr algn="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</a:pPr>
            <a:r>
              <a:rPr lang="es-E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June 24, Portland, US</a:t>
            </a:r>
            <a:endParaRPr lang="es-ES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294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/>
            <a:r>
              <a:rPr lang="en-GB" noProof="0" dirty="0" smtClean="0">
                <a:latin typeface="+mj-lt"/>
                <a:ea typeface="+mj-ea"/>
                <a:cs typeface="+mj-cs"/>
              </a:rPr>
              <a:t>Example of vectors</a:t>
            </a:r>
            <a:endParaRPr lang="en-GB" noProof="0" dirty="0">
              <a:latin typeface="+mj-lt"/>
              <a:ea typeface="+mj-ea"/>
              <a:cs typeface="+mj-cs"/>
            </a:endParaRPr>
          </a:p>
        </p:txBody>
      </p:sp>
      <p:sp>
        <p:nvSpPr>
          <p:cNvPr id="16" name="Marcador de contenido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400" b="1" noProof="0" dirty="0" smtClean="0"/>
              <a:t>hot dog</a:t>
            </a:r>
          </a:p>
          <a:p>
            <a:endParaRPr lang="en-GB" noProof="0" dirty="0" smtClean="0"/>
          </a:p>
          <a:p>
            <a:endParaRPr lang="en-GB" noProof="0" dirty="0"/>
          </a:p>
        </p:txBody>
      </p:sp>
      <p:graphicFrame>
        <p:nvGraphicFramePr>
          <p:cNvPr id="17" name="Tab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624438"/>
              </p:ext>
            </p:extLst>
          </p:nvPr>
        </p:nvGraphicFramePr>
        <p:xfrm>
          <a:off x="1619672" y="2420888"/>
          <a:ext cx="6552726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242"/>
                <a:gridCol w="2184242"/>
                <a:gridCol w="2184242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Syntactic</a:t>
                      </a:r>
                      <a:r>
                        <a:rPr lang="es-E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S" sz="2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Relation</a:t>
                      </a:r>
                      <a:endParaRPr lang="es-ES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Context</a:t>
                      </a:r>
                      <a:r>
                        <a:rPr lang="es-E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Word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Frequency</a:t>
                      </a:r>
                      <a:endParaRPr lang="es-ES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 rowSpan="7"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an_obj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es-E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es-E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es-E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skewer:v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12700" marR="12700" marT="12700" marB="0" anchor="b"/>
                </a:tc>
              </a:tr>
              <a:tr h="370840">
                <a:tc vMerge="1">
                  <a:txBody>
                    <a:bodyPr/>
                    <a:lstStyle/>
                    <a:p>
                      <a:pPr algn="ctr" fontAlgn="b"/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eat:v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12700" marR="12700" marT="12700" marB="0" anchor="b"/>
                </a:tc>
              </a:tr>
              <a:tr h="370840">
                <a:tc vMerge="1">
                  <a:txBody>
                    <a:bodyPr/>
                    <a:lstStyle/>
                    <a:p>
                      <a:pPr algn="ctr" fontAlgn="b"/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buy:v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</a:tr>
              <a:tr h="370840">
                <a:tc vMerge="1">
                  <a:txBody>
                    <a:bodyPr/>
                    <a:lstStyle/>
                    <a:p>
                      <a:pPr algn="ctr" fontAlgn="b"/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get:v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</a:tr>
              <a:tr h="370840">
                <a:tc vMerge="1">
                  <a:txBody>
                    <a:bodyPr/>
                    <a:lstStyle/>
                    <a:p>
                      <a:pPr algn="ctr" fontAlgn="b"/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sell:v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</a:tr>
              <a:tr h="370840">
                <a:tc vMerge="1">
                  <a:txBody>
                    <a:bodyPr/>
                    <a:lstStyle/>
                    <a:p>
                      <a:pPr algn="ctr" fontAlgn="b"/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want:v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</a:tr>
              <a:tr h="370840">
                <a:tc vMerge="1">
                  <a:txBody>
                    <a:bodyPr/>
                    <a:lstStyle/>
                    <a:p>
                      <a:pPr algn="ctr" fontAlgn="b"/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…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…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solidFill>
                      <a:schemeClr val="bg1"/>
                    </a:solidFill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ann</a:t>
                      </a:r>
                      <a:endParaRPr lang="es-E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stand:n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12700" marR="12700" marT="12700" marB="0" anchor="b"/>
                </a:tc>
              </a:tr>
              <a:tr h="370840">
                <a:tc vMerge="1">
                  <a:txBody>
                    <a:bodyPr/>
                    <a:lstStyle/>
                    <a:p>
                      <a:pPr algn="ctr" fontAlgn="b"/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NAME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 vMerge="1">
                  <a:txBody>
                    <a:bodyPr/>
                    <a:lstStyle/>
                    <a:p>
                      <a:pPr algn="ctr" fontAlgn="b"/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stall:n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9497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21 Conector recto"/>
          <p:cNvCxnSpPr>
            <a:stCxn id="14" idx="5"/>
          </p:cNvCxnSpPr>
          <p:nvPr/>
        </p:nvCxnSpPr>
        <p:spPr bwMode="auto">
          <a:xfrm rot="16200000" flipH="1">
            <a:off x="2642697" y="2867848"/>
            <a:ext cx="309123" cy="1533259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n-GB" sz="3600" dirty="0" smtClean="0"/>
              <a:t>Approach</a:t>
            </a:r>
            <a:endParaRPr lang="es-ES" sz="3600" dirty="0"/>
          </a:p>
        </p:txBody>
      </p:sp>
      <p:sp>
        <p:nvSpPr>
          <p:cNvPr id="5" name="4 Elipse"/>
          <p:cNvSpPr/>
          <p:nvPr/>
        </p:nvSpPr>
        <p:spPr bwMode="auto">
          <a:xfrm>
            <a:off x="539552" y="1988840"/>
            <a:ext cx="2160240" cy="2304256"/>
          </a:xfrm>
          <a:prstGeom prst="ellips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971600" y="2204864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Vector </a:t>
            </a:r>
            <a:r>
              <a:rPr lang="es-ES" sz="1600" dirty="0" err="1" smtClean="0"/>
              <a:t>Space</a:t>
            </a:r>
            <a:endParaRPr lang="es-ES" sz="1600" dirty="0" smtClean="0"/>
          </a:p>
          <a:p>
            <a:r>
              <a:rPr lang="es-ES" sz="1600" b="1" dirty="0" err="1" smtClean="0"/>
              <a:t>Subj</a:t>
            </a:r>
            <a:r>
              <a:rPr lang="es-ES" sz="1600" b="1" dirty="0" smtClean="0"/>
              <a:t>-of</a:t>
            </a:r>
            <a:endParaRPr lang="es-ES" sz="1600" b="1" dirty="0"/>
          </a:p>
        </p:txBody>
      </p:sp>
      <p:sp>
        <p:nvSpPr>
          <p:cNvPr id="7" name="6 Elipse"/>
          <p:cNvSpPr/>
          <p:nvPr/>
        </p:nvSpPr>
        <p:spPr bwMode="auto">
          <a:xfrm>
            <a:off x="1043608" y="3573016"/>
            <a:ext cx="144016" cy="144016"/>
          </a:xfrm>
          <a:prstGeom prst="ellipse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8" name="7 Elipse"/>
          <p:cNvSpPr/>
          <p:nvPr/>
        </p:nvSpPr>
        <p:spPr bwMode="auto">
          <a:xfrm>
            <a:off x="1691680" y="3140968"/>
            <a:ext cx="144016" cy="144016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9" name="8 Elipse"/>
          <p:cNvSpPr/>
          <p:nvPr/>
        </p:nvSpPr>
        <p:spPr bwMode="auto">
          <a:xfrm>
            <a:off x="1916088" y="3149352"/>
            <a:ext cx="144016" cy="144016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10" name="9 Elipse"/>
          <p:cNvSpPr/>
          <p:nvPr/>
        </p:nvSpPr>
        <p:spPr bwMode="auto">
          <a:xfrm>
            <a:off x="2068488" y="3301752"/>
            <a:ext cx="144016" cy="144016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11" name="10 Elipse"/>
          <p:cNvSpPr/>
          <p:nvPr/>
        </p:nvSpPr>
        <p:spPr bwMode="auto">
          <a:xfrm>
            <a:off x="2123728" y="3140968"/>
            <a:ext cx="144016" cy="144016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12" name="11 Elipse"/>
          <p:cNvSpPr/>
          <p:nvPr/>
        </p:nvSpPr>
        <p:spPr bwMode="auto">
          <a:xfrm>
            <a:off x="1979712" y="3573016"/>
            <a:ext cx="144016" cy="144016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13" name="12 Elipse"/>
          <p:cNvSpPr/>
          <p:nvPr/>
        </p:nvSpPr>
        <p:spPr bwMode="auto">
          <a:xfrm>
            <a:off x="1691680" y="3356992"/>
            <a:ext cx="144016" cy="144016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14" name="13 Elipse"/>
          <p:cNvSpPr/>
          <p:nvPr/>
        </p:nvSpPr>
        <p:spPr bwMode="auto">
          <a:xfrm>
            <a:off x="1907704" y="3356992"/>
            <a:ext cx="144016" cy="144016"/>
          </a:xfrm>
          <a:prstGeom prst="ellipse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39552" y="3284984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err="1" smtClean="0"/>
              <a:t>hot</a:t>
            </a:r>
            <a:r>
              <a:rPr lang="es-ES" sz="1600" dirty="0" smtClean="0"/>
              <a:t> </a:t>
            </a:r>
            <a:r>
              <a:rPr lang="es-ES" sz="1600" dirty="0" err="1" smtClean="0"/>
              <a:t>dog</a:t>
            </a:r>
            <a:endParaRPr lang="es-ES" sz="1600" dirty="0" smtClean="0"/>
          </a:p>
        </p:txBody>
      </p:sp>
      <p:sp>
        <p:nvSpPr>
          <p:cNvPr id="16" name="15 CuadroTexto"/>
          <p:cNvSpPr txBox="1"/>
          <p:nvPr/>
        </p:nvSpPr>
        <p:spPr>
          <a:xfrm>
            <a:off x="1691680" y="2780928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err="1" smtClean="0"/>
              <a:t>hot</a:t>
            </a:r>
            <a:r>
              <a:rPr lang="es-ES" sz="1600" baseline="30000" dirty="0" err="1" smtClean="0"/>
              <a:t>c</a:t>
            </a:r>
            <a:r>
              <a:rPr lang="es-ES" sz="1600" dirty="0" smtClean="0"/>
              <a:t> </a:t>
            </a:r>
            <a:r>
              <a:rPr lang="es-ES" sz="1600" dirty="0" err="1" smtClean="0"/>
              <a:t>dog</a:t>
            </a:r>
            <a:endParaRPr lang="es-ES" sz="1600" dirty="0" smtClean="0"/>
          </a:p>
        </p:txBody>
      </p:sp>
      <p:graphicFrame>
        <p:nvGraphicFramePr>
          <p:cNvPr id="17" name="16 Tabla"/>
          <p:cNvGraphicFramePr>
            <a:graphicFrameLocks noGrp="1"/>
          </p:cNvGraphicFramePr>
          <p:nvPr/>
        </p:nvGraphicFramePr>
        <p:xfrm>
          <a:off x="3563888" y="2060848"/>
          <a:ext cx="216024" cy="243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24"/>
              </a:tblGrid>
              <a:tr h="272002"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</a:tr>
              <a:tr h="272002"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</a:tr>
              <a:tr h="272002"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</a:tr>
              <a:tr h="272002"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</a:tr>
              <a:tr h="272002"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</a:tr>
              <a:tr h="272002"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</a:tr>
              <a:tr h="272002"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</a:tr>
              <a:tr h="272002"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17 Tabla"/>
          <p:cNvGraphicFramePr>
            <a:graphicFrameLocks noGrp="1"/>
          </p:cNvGraphicFramePr>
          <p:nvPr/>
        </p:nvGraphicFramePr>
        <p:xfrm>
          <a:off x="2987824" y="2060848"/>
          <a:ext cx="216024" cy="243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24"/>
              </a:tblGrid>
              <a:tr h="272002"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2002"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2002"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2002"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2002"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2002"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2002"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2002"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0" name="19 Conector recto"/>
          <p:cNvCxnSpPr>
            <a:stCxn id="7" idx="6"/>
          </p:cNvCxnSpPr>
          <p:nvPr/>
        </p:nvCxnSpPr>
        <p:spPr bwMode="auto">
          <a:xfrm>
            <a:off x="1187624" y="3645024"/>
            <a:ext cx="1800200" cy="36004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7" name="36 Y"/>
          <p:cNvSpPr/>
          <p:nvPr/>
        </p:nvSpPr>
        <p:spPr bwMode="auto">
          <a:xfrm>
            <a:off x="3275856" y="4437112"/>
            <a:ext cx="216024" cy="216024"/>
          </a:xfrm>
          <a:prstGeom prst="flowChartSummingJunction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2627784" y="450912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err="1" smtClean="0"/>
              <a:t>cosine</a:t>
            </a:r>
            <a:endParaRPr lang="es-ES" sz="1600" dirty="0" smtClean="0"/>
          </a:p>
        </p:txBody>
      </p:sp>
      <p:graphicFrame>
        <p:nvGraphicFramePr>
          <p:cNvPr id="39" name="38 Tabla"/>
          <p:cNvGraphicFramePr>
            <a:graphicFrameLocks noGrp="1"/>
          </p:cNvGraphicFramePr>
          <p:nvPr/>
        </p:nvGraphicFramePr>
        <p:xfrm>
          <a:off x="3275856" y="5229200"/>
          <a:ext cx="2831980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98"/>
                <a:gridCol w="283198"/>
                <a:gridCol w="283198"/>
                <a:gridCol w="283198"/>
                <a:gridCol w="283198"/>
                <a:gridCol w="283198"/>
                <a:gridCol w="283198"/>
                <a:gridCol w="283198"/>
                <a:gridCol w="283198"/>
                <a:gridCol w="283198"/>
              </a:tblGrid>
              <a:tr h="231800">
                <a:tc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1" name="40 Conector recto de flecha"/>
          <p:cNvCxnSpPr>
            <a:stCxn id="37" idx="4"/>
          </p:cNvCxnSpPr>
          <p:nvPr/>
        </p:nvCxnSpPr>
        <p:spPr bwMode="auto">
          <a:xfrm rot="16200000" flipH="1">
            <a:off x="3149842" y="4887162"/>
            <a:ext cx="504056" cy="36004"/>
          </a:xfrm>
          <a:prstGeom prst="straightConnector1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4" name="43 CuadroTexto"/>
          <p:cNvSpPr txBox="1"/>
          <p:nvPr/>
        </p:nvSpPr>
        <p:spPr>
          <a:xfrm>
            <a:off x="2339752" y="5157192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err="1" smtClean="0"/>
              <a:t>hot</a:t>
            </a:r>
            <a:r>
              <a:rPr lang="es-ES" sz="1600" dirty="0" smtClean="0"/>
              <a:t> </a:t>
            </a:r>
            <a:r>
              <a:rPr lang="es-ES" sz="1600" dirty="0" err="1" smtClean="0"/>
              <a:t>dog</a:t>
            </a:r>
            <a:endParaRPr lang="es-ES" sz="1600" dirty="0" smtClean="0"/>
          </a:p>
        </p:txBody>
      </p:sp>
      <p:sp>
        <p:nvSpPr>
          <p:cNvPr id="45" name="44 CuadroTexto"/>
          <p:cNvSpPr txBox="1"/>
          <p:nvPr/>
        </p:nvSpPr>
        <p:spPr>
          <a:xfrm>
            <a:off x="6084168" y="5229200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,  </a:t>
            </a:r>
            <a:r>
              <a:rPr lang="es-ES" sz="1600" dirty="0" err="1" smtClean="0"/>
              <a:t>compositionality</a:t>
            </a:r>
            <a:r>
              <a:rPr lang="es-ES" sz="1600" dirty="0" smtClean="0"/>
              <a:t> </a:t>
            </a:r>
            <a:r>
              <a:rPr lang="es-ES" sz="1600" dirty="0" err="1" smtClean="0"/>
              <a:t>value</a:t>
            </a:r>
            <a:r>
              <a:rPr lang="es-ES" sz="1600" dirty="0" smtClean="0"/>
              <a:t> 1</a:t>
            </a:r>
          </a:p>
        </p:txBody>
      </p:sp>
      <p:cxnSp>
        <p:nvCxnSpPr>
          <p:cNvPr id="46" name="45 Conector recto"/>
          <p:cNvCxnSpPr>
            <a:stCxn id="56" idx="5"/>
          </p:cNvCxnSpPr>
          <p:nvPr/>
        </p:nvCxnSpPr>
        <p:spPr bwMode="auto">
          <a:xfrm rot="16200000" flipH="1">
            <a:off x="6891169" y="2939856"/>
            <a:ext cx="309123" cy="1533259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7" name="46 Elipse"/>
          <p:cNvSpPr/>
          <p:nvPr/>
        </p:nvSpPr>
        <p:spPr bwMode="auto">
          <a:xfrm>
            <a:off x="4788024" y="2060848"/>
            <a:ext cx="2160240" cy="2304256"/>
          </a:xfrm>
          <a:prstGeom prst="ellips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220072" y="2276872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Vector </a:t>
            </a:r>
            <a:r>
              <a:rPr lang="es-ES" sz="1600" dirty="0" err="1" smtClean="0"/>
              <a:t>Space</a:t>
            </a:r>
            <a:endParaRPr lang="es-ES" sz="1600" dirty="0" smtClean="0"/>
          </a:p>
          <a:p>
            <a:r>
              <a:rPr lang="es-ES" sz="1600" b="1" dirty="0" err="1" smtClean="0"/>
              <a:t>Obj</a:t>
            </a:r>
            <a:r>
              <a:rPr lang="es-ES" sz="1600" b="1" dirty="0" smtClean="0"/>
              <a:t>-of</a:t>
            </a:r>
            <a:endParaRPr lang="es-ES" sz="1600" b="1" dirty="0"/>
          </a:p>
        </p:txBody>
      </p:sp>
      <p:sp>
        <p:nvSpPr>
          <p:cNvPr id="49" name="48 Elipse"/>
          <p:cNvSpPr/>
          <p:nvPr/>
        </p:nvSpPr>
        <p:spPr bwMode="auto">
          <a:xfrm>
            <a:off x="5292080" y="3645024"/>
            <a:ext cx="144016" cy="144016"/>
          </a:xfrm>
          <a:prstGeom prst="ellipse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50" name="49 Elipse"/>
          <p:cNvSpPr/>
          <p:nvPr/>
        </p:nvSpPr>
        <p:spPr bwMode="auto">
          <a:xfrm>
            <a:off x="5940152" y="3212976"/>
            <a:ext cx="144016" cy="144016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51" name="50 Elipse"/>
          <p:cNvSpPr/>
          <p:nvPr/>
        </p:nvSpPr>
        <p:spPr bwMode="auto">
          <a:xfrm>
            <a:off x="6164560" y="3221360"/>
            <a:ext cx="144016" cy="144016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52" name="51 Elipse"/>
          <p:cNvSpPr/>
          <p:nvPr/>
        </p:nvSpPr>
        <p:spPr bwMode="auto">
          <a:xfrm>
            <a:off x="6316960" y="3373760"/>
            <a:ext cx="144016" cy="144016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53" name="52 Elipse"/>
          <p:cNvSpPr/>
          <p:nvPr/>
        </p:nvSpPr>
        <p:spPr bwMode="auto">
          <a:xfrm>
            <a:off x="6372200" y="3212976"/>
            <a:ext cx="144016" cy="144016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54" name="53 Elipse"/>
          <p:cNvSpPr/>
          <p:nvPr/>
        </p:nvSpPr>
        <p:spPr bwMode="auto">
          <a:xfrm>
            <a:off x="6228184" y="3645024"/>
            <a:ext cx="144016" cy="144016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55" name="54 Elipse"/>
          <p:cNvSpPr/>
          <p:nvPr/>
        </p:nvSpPr>
        <p:spPr bwMode="auto">
          <a:xfrm>
            <a:off x="5940152" y="3429000"/>
            <a:ext cx="144016" cy="144016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56" name="55 Elipse"/>
          <p:cNvSpPr/>
          <p:nvPr/>
        </p:nvSpPr>
        <p:spPr bwMode="auto">
          <a:xfrm>
            <a:off x="6156176" y="3429000"/>
            <a:ext cx="144016" cy="144016"/>
          </a:xfrm>
          <a:prstGeom prst="ellipse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57" name="56 CuadroTexto"/>
          <p:cNvSpPr txBox="1"/>
          <p:nvPr/>
        </p:nvSpPr>
        <p:spPr>
          <a:xfrm>
            <a:off x="4788024" y="3356992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err="1" smtClean="0"/>
              <a:t>hot</a:t>
            </a:r>
            <a:r>
              <a:rPr lang="es-ES" sz="1600" dirty="0" smtClean="0"/>
              <a:t> </a:t>
            </a:r>
            <a:r>
              <a:rPr lang="es-ES" sz="1600" dirty="0" err="1" smtClean="0"/>
              <a:t>dog</a:t>
            </a:r>
            <a:endParaRPr lang="es-ES" sz="1600" dirty="0" smtClean="0"/>
          </a:p>
        </p:txBody>
      </p:sp>
      <p:sp>
        <p:nvSpPr>
          <p:cNvPr id="58" name="57 CuadroTexto"/>
          <p:cNvSpPr txBox="1"/>
          <p:nvPr/>
        </p:nvSpPr>
        <p:spPr>
          <a:xfrm>
            <a:off x="5940152" y="2852936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err="1" smtClean="0"/>
              <a:t>hot</a:t>
            </a:r>
            <a:r>
              <a:rPr lang="es-ES" sz="1600" baseline="30000" dirty="0" err="1" smtClean="0"/>
              <a:t>c</a:t>
            </a:r>
            <a:r>
              <a:rPr lang="es-ES" sz="1600" dirty="0" smtClean="0"/>
              <a:t> </a:t>
            </a:r>
            <a:r>
              <a:rPr lang="es-ES" sz="1600" dirty="0" err="1" smtClean="0"/>
              <a:t>dog</a:t>
            </a:r>
            <a:endParaRPr lang="es-ES" sz="1600" dirty="0" smtClean="0"/>
          </a:p>
        </p:txBody>
      </p:sp>
      <p:graphicFrame>
        <p:nvGraphicFramePr>
          <p:cNvPr id="59" name="58 Tabla"/>
          <p:cNvGraphicFramePr>
            <a:graphicFrameLocks noGrp="1"/>
          </p:cNvGraphicFramePr>
          <p:nvPr/>
        </p:nvGraphicFramePr>
        <p:xfrm>
          <a:off x="7812360" y="1988840"/>
          <a:ext cx="216024" cy="243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24"/>
              </a:tblGrid>
              <a:tr h="272002"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</a:tr>
              <a:tr h="272002"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</a:tr>
              <a:tr h="272002"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</a:tr>
              <a:tr h="272002"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</a:tr>
              <a:tr h="272002"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</a:tr>
              <a:tr h="272002"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</a:tr>
              <a:tr h="272002"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</a:tr>
              <a:tr h="272002"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0" name="59 Tabla"/>
          <p:cNvGraphicFramePr>
            <a:graphicFrameLocks noGrp="1"/>
          </p:cNvGraphicFramePr>
          <p:nvPr/>
        </p:nvGraphicFramePr>
        <p:xfrm>
          <a:off x="7236296" y="1988840"/>
          <a:ext cx="216024" cy="243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24"/>
              </a:tblGrid>
              <a:tr h="272002"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2002"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2002"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2002"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2002"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2002"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2002"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2002"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61" name="60 Conector recto"/>
          <p:cNvCxnSpPr>
            <a:stCxn id="49" idx="6"/>
          </p:cNvCxnSpPr>
          <p:nvPr/>
        </p:nvCxnSpPr>
        <p:spPr bwMode="auto">
          <a:xfrm>
            <a:off x="5436096" y="3717032"/>
            <a:ext cx="1800200" cy="36004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2" name="61 Y"/>
          <p:cNvSpPr/>
          <p:nvPr/>
        </p:nvSpPr>
        <p:spPr bwMode="auto">
          <a:xfrm>
            <a:off x="7524328" y="4365104"/>
            <a:ext cx="216024" cy="216024"/>
          </a:xfrm>
          <a:prstGeom prst="flowChartSummingJunction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cxnSp>
        <p:nvCxnSpPr>
          <p:cNvPr id="64" name="63 Conector recto de flecha"/>
          <p:cNvCxnSpPr>
            <a:stCxn id="62" idx="3"/>
          </p:cNvCxnSpPr>
          <p:nvPr/>
        </p:nvCxnSpPr>
        <p:spPr bwMode="auto">
          <a:xfrm rot="5400000">
            <a:off x="6408204" y="4081440"/>
            <a:ext cx="679708" cy="1615812"/>
          </a:xfrm>
          <a:prstGeom prst="straightConnector1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aphicFrame>
        <p:nvGraphicFramePr>
          <p:cNvPr id="66" name="65 Tabla"/>
          <p:cNvGraphicFramePr>
            <a:graphicFrameLocks noGrp="1"/>
          </p:cNvGraphicFramePr>
          <p:nvPr/>
        </p:nvGraphicFramePr>
        <p:xfrm>
          <a:off x="3275856" y="5661248"/>
          <a:ext cx="2831980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98"/>
                <a:gridCol w="283198"/>
                <a:gridCol w="283198"/>
                <a:gridCol w="283198"/>
                <a:gridCol w="283198"/>
                <a:gridCol w="283198"/>
                <a:gridCol w="283198"/>
                <a:gridCol w="283198"/>
                <a:gridCol w="283198"/>
                <a:gridCol w="283198"/>
              </a:tblGrid>
              <a:tr h="231800">
                <a:tc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7" name="66 CuadroTexto"/>
          <p:cNvSpPr txBox="1"/>
          <p:nvPr/>
        </p:nvSpPr>
        <p:spPr>
          <a:xfrm>
            <a:off x="2195736" y="5589240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err="1" smtClean="0"/>
              <a:t>blue</a:t>
            </a:r>
            <a:r>
              <a:rPr lang="es-ES" sz="1600" dirty="0" smtClean="0"/>
              <a:t> chip</a:t>
            </a:r>
          </a:p>
        </p:txBody>
      </p:sp>
      <p:sp>
        <p:nvSpPr>
          <p:cNvPr id="68" name="67 CuadroTexto"/>
          <p:cNvSpPr txBox="1"/>
          <p:nvPr/>
        </p:nvSpPr>
        <p:spPr>
          <a:xfrm>
            <a:off x="6084168" y="5661248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,  </a:t>
            </a:r>
            <a:r>
              <a:rPr lang="es-ES" sz="1600" dirty="0" err="1" smtClean="0"/>
              <a:t>compositionality</a:t>
            </a:r>
            <a:r>
              <a:rPr lang="es-ES" sz="1600" dirty="0" smtClean="0"/>
              <a:t> </a:t>
            </a:r>
            <a:r>
              <a:rPr lang="es-ES" sz="1600" dirty="0" err="1" smtClean="0"/>
              <a:t>value</a:t>
            </a:r>
            <a:r>
              <a:rPr lang="es-ES" sz="1600" dirty="0" smtClean="0"/>
              <a:t> 2</a:t>
            </a:r>
          </a:p>
        </p:txBody>
      </p:sp>
      <p:sp>
        <p:nvSpPr>
          <p:cNvPr id="69" name="68 CuadroTexto"/>
          <p:cNvSpPr txBox="1"/>
          <p:nvPr/>
        </p:nvSpPr>
        <p:spPr>
          <a:xfrm>
            <a:off x="3851920" y="3284984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/>
              <a:t>…</a:t>
            </a:r>
          </a:p>
        </p:txBody>
      </p:sp>
      <p:sp>
        <p:nvSpPr>
          <p:cNvPr id="72" name="71 CuadroTexto"/>
          <p:cNvSpPr txBox="1"/>
          <p:nvPr/>
        </p:nvSpPr>
        <p:spPr>
          <a:xfrm>
            <a:off x="3203848" y="6021288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Why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smtClean="0"/>
          </a:p>
          <a:p>
            <a:r>
              <a:rPr lang="es-ES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don’t</a:t>
            </a:r>
            <a:r>
              <a:rPr lang="es-ES" dirty="0" smtClean="0"/>
              <a:t> </a:t>
            </a:r>
            <a:r>
              <a:rPr lang="es-ES" dirty="0" err="1" smtClean="0"/>
              <a:t>know</a:t>
            </a:r>
            <a:r>
              <a:rPr lang="es-ES" dirty="0" smtClean="0"/>
              <a:t> a priori </a:t>
            </a:r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weight</a:t>
            </a:r>
            <a:r>
              <a:rPr lang="es-ES" dirty="0" smtClean="0"/>
              <a:t> of </a:t>
            </a:r>
            <a:r>
              <a:rPr lang="es-ES" dirty="0" err="1" smtClean="0"/>
              <a:t>each</a:t>
            </a:r>
            <a:r>
              <a:rPr lang="es-ES" dirty="0" smtClean="0"/>
              <a:t> </a:t>
            </a:r>
            <a:r>
              <a:rPr lang="es-ES" dirty="0" err="1" smtClean="0"/>
              <a:t>syntactic</a:t>
            </a:r>
            <a:r>
              <a:rPr lang="es-ES" dirty="0" smtClean="0"/>
              <a:t> position</a:t>
            </a:r>
          </a:p>
          <a:p>
            <a:endParaRPr lang="es-ES" dirty="0" smtClean="0"/>
          </a:p>
          <a:p>
            <a:r>
              <a:rPr lang="es-ES" dirty="0" err="1" smtClean="0"/>
              <a:t>We</a:t>
            </a:r>
            <a:r>
              <a:rPr lang="es-ES" dirty="0" smtClean="0"/>
              <a:t> can try </a:t>
            </a:r>
            <a:r>
              <a:rPr lang="es-ES" dirty="0" err="1" smtClean="0"/>
              <a:t>also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study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as a </a:t>
            </a:r>
            <a:r>
              <a:rPr lang="es-ES" dirty="0" err="1" smtClean="0"/>
              <a:t>feature</a:t>
            </a:r>
            <a:r>
              <a:rPr lang="es-ES" dirty="0" smtClean="0"/>
              <a:t> </a:t>
            </a:r>
            <a:r>
              <a:rPr lang="es-ES" dirty="0" err="1" smtClean="0"/>
              <a:t>selection</a:t>
            </a:r>
            <a:r>
              <a:rPr lang="es-ES" dirty="0" smtClean="0"/>
              <a:t> </a:t>
            </a:r>
            <a:r>
              <a:rPr lang="es-ES" dirty="0" err="1" smtClean="0"/>
              <a:t>process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Feature</a:t>
            </a:r>
            <a:r>
              <a:rPr lang="es-ES" dirty="0" smtClean="0"/>
              <a:t> </a:t>
            </a:r>
            <a:r>
              <a:rPr lang="es-ES" dirty="0" err="1" smtClean="0"/>
              <a:t>Selection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0" y="1905000"/>
            <a:ext cx="7010400" cy="440432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Genetic algorithm for feature selection.</a:t>
            </a:r>
          </a:p>
          <a:p>
            <a:r>
              <a:rPr lang="en-US" sz="2400" dirty="0" smtClean="0"/>
              <a:t>Discarded:</a:t>
            </a:r>
          </a:p>
          <a:p>
            <a:pPr lvl="1"/>
            <a:r>
              <a:rPr lang="en-US" sz="2000" dirty="0" smtClean="0"/>
              <a:t>prepositional </a:t>
            </a:r>
            <a:r>
              <a:rPr lang="fr-FR" sz="2000" dirty="0" smtClean="0"/>
              <a:t>complexes</a:t>
            </a:r>
          </a:p>
          <a:p>
            <a:pPr lvl="1"/>
            <a:r>
              <a:rPr lang="fr-FR" sz="2000" dirty="0" err="1" smtClean="0"/>
              <a:t>noun</a:t>
            </a:r>
            <a:r>
              <a:rPr lang="fr-FR" sz="2000" dirty="0" smtClean="0"/>
              <a:t> complexes</a:t>
            </a:r>
          </a:p>
          <a:p>
            <a:pPr lvl="1"/>
            <a:r>
              <a:rPr lang="fr-FR" sz="2000" dirty="0" smtClean="0"/>
              <a:t>indirect </a:t>
            </a:r>
            <a:r>
              <a:rPr lang="en-US" sz="2000" dirty="0" smtClean="0"/>
              <a:t>object</a:t>
            </a:r>
          </a:p>
          <a:p>
            <a:pPr lvl="1"/>
            <a:r>
              <a:rPr lang="en-US" sz="2000" dirty="0" smtClean="0"/>
              <a:t>subject or attribute of the verb to be</a:t>
            </a:r>
          </a:p>
          <a:p>
            <a:pPr lvl="1"/>
            <a:r>
              <a:rPr lang="en-US" sz="2000" dirty="0" smtClean="0"/>
              <a:t>governor of a possessive. </a:t>
            </a:r>
          </a:p>
          <a:p>
            <a:r>
              <a:rPr lang="en-US" sz="2400" dirty="0" smtClean="0"/>
              <a:t>Among selected:</a:t>
            </a:r>
          </a:p>
          <a:p>
            <a:pPr lvl="1"/>
            <a:r>
              <a:rPr lang="en-US" sz="2200" dirty="0" smtClean="0"/>
              <a:t>subject and objects of both active and passive constructions</a:t>
            </a:r>
          </a:p>
          <a:p>
            <a:pPr lvl="1"/>
            <a:r>
              <a:rPr lang="en-US" sz="2200" dirty="0" smtClean="0"/>
              <a:t>dependent of possessives</a:t>
            </a:r>
            <a:endParaRPr lang="es-E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/>
            <a:r>
              <a:rPr lang="en-GB" noProof="0" smtClean="0">
                <a:latin typeface="+mj-lt"/>
                <a:ea typeface="+mj-ea"/>
                <a:cs typeface="+mj-cs"/>
              </a:rPr>
              <a:t>Classifiers</a:t>
            </a:r>
            <a:endParaRPr lang="en-GB" noProof="0">
              <a:latin typeface="+mj-lt"/>
              <a:ea typeface="+mj-ea"/>
              <a:cs typeface="+mj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noProof="0" dirty="0" smtClean="0"/>
              <a:t>Numeric evaluation task:</a:t>
            </a:r>
          </a:p>
          <a:p>
            <a:pPr lvl="1"/>
            <a:r>
              <a:rPr lang="en-GB" noProof="0" dirty="0" smtClean="0"/>
              <a:t>Regression model by a SVM classifier</a:t>
            </a:r>
          </a:p>
          <a:p>
            <a:endParaRPr lang="en-GB" noProof="0" dirty="0" smtClean="0"/>
          </a:p>
          <a:p>
            <a:r>
              <a:rPr lang="en-GB" noProof="0" dirty="0" smtClean="0"/>
              <a:t>Coarse scores:</a:t>
            </a:r>
          </a:p>
          <a:p>
            <a:pPr lvl="1"/>
            <a:r>
              <a:rPr lang="en-GB" dirty="0" smtClean="0"/>
              <a:t>B</a:t>
            </a:r>
            <a:r>
              <a:rPr lang="en-GB" noProof="0" dirty="0" err="1" smtClean="0"/>
              <a:t>inned</a:t>
            </a:r>
            <a:r>
              <a:rPr lang="en-GB" noProof="0" dirty="0" smtClean="0"/>
              <a:t> the numeric scores dividing the score space in three equally sized parts</a:t>
            </a:r>
          </a:p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230774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Results (numeric ADJ-N task)</a:t>
            </a:r>
            <a:endParaRPr lang="en-GB" noProof="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96471506"/>
              </p:ext>
            </p:extLst>
          </p:nvPr>
        </p:nvGraphicFramePr>
        <p:xfrm>
          <a:off x="1475656" y="1844824"/>
          <a:ext cx="7308852" cy="44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7213"/>
                <a:gridCol w="1827213"/>
                <a:gridCol w="1827213"/>
                <a:gridCol w="1827213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Run</a:t>
                      </a:r>
                      <a:endParaRPr lang="es-ES" sz="1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1279" marR="11279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Average</a:t>
                      </a:r>
                      <a:r>
                        <a:rPr lang="es-ES" sz="18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Point </a:t>
                      </a:r>
                      <a:r>
                        <a:rPr lang="es-ES" sz="1800" b="0" i="0" u="none" strike="noStrike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Distance</a:t>
                      </a:r>
                      <a:endParaRPr lang="es-ES" sz="1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1279" marR="11279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Spearman’s</a:t>
                      </a:r>
                      <a:r>
                        <a:rPr lang="es-ES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S" sz="1800" b="0" i="0" u="none" strike="noStrike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correlation</a:t>
                      </a:r>
                      <a:r>
                        <a:rPr lang="es-ES" sz="18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S" sz="1800" b="0" i="0" u="none" strike="noStrike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ρ</a:t>
                      </a:r>
                      <a:endParaRPr lang="es-ES" sz="1800" b="0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1279" marR="11279" marT="1270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8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Kendall’s</a:t>
                      </a:r>
                      <a:r>
                        <a:rPr lang="es-ES_tradnl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S_tradnl" sz="18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τ</a:t>
                      </a:r>
                      <a:r>
                        <a:rPr lang="es-ES_tradnl" sz="18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S_tradnl" sz="18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correlation</a:t>
                      </a:r>
                      <a:endParaRPr lang="el-GR" sz="1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1279" marR="11279" marT="1270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UoY:Pro-Best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14.62</a:t>
                      </a:r>
                    </a:p>
                  </a:txBody>
                  <a:tcPr marL="12700" marR="12700" marT="1270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0.33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0.23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UCPH-</a:t>
                      </a:r>
                      <a:r>
                        <a:rPr lang="es-E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simple.en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14.93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0.18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0.27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UoY:Exm-Best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15.19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0.35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0.24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UoY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 </a:t>
                      </a:r>
                      <a:r>
                        <a:rPr lang="es-E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Exm</a:t>
                      </a:r>
                      <a:endParaRPr lang="es-E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15.82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0,26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0,18</a:t>
                      </a:r>
                    </a:p>
                  </a:txBody>
                  <a:tcPr marL="12700" marR="12700" marT="12700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s-ES" sz="18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not</a:t>
                      </a:r>
                      <a:r>
                        <a:rPr lang="es-E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S" sz="18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directly</a:t>
                      </a:r>
                      <a:r>
                        <a:rPr lang="es-E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comparable, </a:t>
                      </a:r>
                      <a:r>
                        <a:rPr lang="es-ES" sz="18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above</a:t>
                      </a:r>
                      <a:r>
                        <a:rPr lang="es-E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S" sz="18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is</a:t>
                      </a:r>
                      <a:r>
                        <a:rPr lang="es-E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S" sz="18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for</a:t>
                      </a:r>
                      <a:r>
                        <a:rPr lang="es-E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S" sz="18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all</a:t>
                      </a:r>
                      <a:r>
                        <a:rPr lang="es-E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S" sz="18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phrases</a:t>
                      </a:r>
                      <a:r>
                        <a:rPr lang="es-ES" sz="18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s-ES" sz="1800" b="0" i="0" u="none" strike="noStrike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below</a:t>
                      </a:r>
                      <a:r>
                        <a:rPr lang="es-ES" sz="18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S" sz="1800" b="0" i="0" u="none" strike="noStrike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for</a:t>
                      </a:r>
                      <a:r>
                        <a:rPr lang="es-ES" sz="18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ADJ_NN)</a:t>
                      </a:r>
                      <a:endParaRPr lang="es-ES" sz="18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RUN-SCORE-3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17.289 [5th]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0.189 [12th]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0.129 [12th]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RUN-SCORE-2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17.180 [6th]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0.219 [11th]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0.145 [11th]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RUN-SCORE-1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17.016 [7th] 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0.267  [8th]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0.179 [9th]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0-response</a:t>
                      </a:r>
                      <a:endParaRPr lang="es-ES" sz="18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24.67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–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–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Random</a:t>
                      </a:r>
                      <a:endParaRPr lang="es-ES" sz="18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34.57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(0.02)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(0.02)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4037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Outline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our</a:t>
            </a:r>
            <a:r>
              <a:rPr lang="es-ES" dirty="0" smtClean="0"/>
              <a:t> </a:t>
            </a:r>
            <a:r>
              <a:rPr lang="es-ES" dirty="0" err="1" smtClean="0"/>
              <a:t>participation</a:t>
            </a:r>
            <a:endParaRPr lang="es-ES" dirty="0" smtClean="0"/>
          </a:p>
          <a:p>
            <a:pPr marL="514350" indent="-514350">
              <a:buFont typeface="+mj-lt"/>
              <a:buAutoNum type="arabicPeriod"/>
            </a:pP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baselines</a:t>
            </a:r>
            <a:endParaRPr lang="es-ES" dirty="0"/>
          </a:p>
        </p:txBody>
      </p:sp>
      <p:sp>
        <p:nvSpPr>
          <p:cNvPr id="4" name="3 Flecha derecha"/>
          <p:cNvSpPr/>
          <p:nvPr/>
        </p:nvSpPr>
        <p:spPr bwMode="auto">
          <a:xfrm>
            <a:off x="1043608" y="2492896"/>
            <a:ext cx="504056" cy="576064"/>
          </a:xfrm>
          <a:prstGeom prst="rightArrow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About the baselines</a:t>
            </a:r>
            <a:endParaRPr lang="en-GB" noProof="0" dirty="0"/>
          </a:p>
        </p:txBody>
      </p:sp>
      <p:pic>
        <p:nvPicPr>
          <p:cNvPr id="10" name="Marcador de contenido 9" descr="baselines.pn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3691" t="589" r="-64546" b="4002"/>
          <a:stretch/>
        </p:blipFill>
        <p:spPr>
          <a:xfrm>
            <a:off x="251520" y="2132856"/>
            <a:ext cx="7765044" cy="4403784"/>
          </a:xfrm>
        </p:spPr>
      </p:pic>
      <p:sp>
        <p:nvSpPr>
          <p:cNvPr id="3" name="CuadroTexto 2"/>
          <p:cNvSpPr txBox="1"/>
          <p:nvPr/>
        </p:nvSpPr>
        <p:spPr>
          <a:xfrm>
            <a:off x="5148064" y="2060848"/>
            <a:ext cx="381642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2400" dirty="0" smtClean="0"/>
              <a:t>There is a bias in  </a:t>
            </a:r>
            <a:r>
              <a:rPr lang="en-GB" sz="2400" dirty="0"/>
              <a:t>the training </a:t>
            </a:r>
            <a:r>
              <a:rPr lang="en-GB" sz="2400" dirty="0" smtClean="0"/>
              <a:t>set: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Average score = 68.4</a:t>
            </a:r>
          </a:p>
          <a:p>
            <a:pPr algn="ctr"/>
            <a:r>
              <a:rPr lang="en-GB" dirty="0" smtClean="0"/>
              <a:t>Standard deviation = 21.7</a:t>
            </a:r>
            <a:endParaRPr lang="en-GB" dirty="0"/>
          </a:p>
          <a:p>
            <a:pPr marL="285750" indent="-285750">
              <a:buFont typeface="Arial"/>
              <a:buChar char="•"/>
            </a:pPr>
            <a:endParaRPr lang="en-GB" sz="2400" dirty="0" smtClean="0"/>
          </a:p>
          <a:p>
            <a:pPr marL="285750" indent="-285750">
              <a:buFont typeface="Arial"/>
              <a:buChar char="•"/>
            </a:pPr>
            <a:r>
              <a:rPr lang="en-GB" sz="2400" dirty="0" smtClean="0"/>
              <a:t>A simple baseline can benefit from this: output for every sample </a:t>
            </a:r>
            <a:r>
              <a:rPr lang="en-GB" sz="2400" i="1" dirty="0" smtClean="0"/>
              <a:t>the average score over the training set.</a:t>
            </a:r>
          </a:p>
        </p:txBody>
      </p:sp>
    </p:spTree>
    <p:extLst>
      <p:ext uri="{BB962C8B-B14F-4D97-AF65-F5344CB8AC3E}">
        <p14:creationId xmlns:p14="http://schemas.microsoft.com/office/powerpoint/2010/main" xmlns="" val="179056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Results</a:t>
            </a:r>
            <a:endParaRPr lang="en-GB" noProof="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99331650"/>
              </p:ext>
            </p:extLst>
          </p:nvPr>
        </p:nvGraphicFramePr>
        <p:xfrm>
          <a:off x="1370013" y="2636912"/>
          <a:ext cx="7308852" cy="2786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7213"/>
                <a:gridCol w="1827213"/>
                <a:gridCol w="1827213"/>
                <a:gridCol w="1827213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Run</a:t>
                      </a:r>
                      <a:endParaRPr lang="es-ES" sz="1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1279" marR="11279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Average</a:t>
                      </a:r>
                      <a:r>
                        <a:rPr lang="es-ES" sz="18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Point </a:t>
                      </a:r>
                      <a:r>
                        <a:rPr lang="es-ES" sz="1800" b="0" i="0" u="none" strike="noStrike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Distance</a:t>
                      </a:r>
                      <a:endParaRPr lang="es-ES" sz="1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1279" marR="11279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Spearman’s</a:t>
                      </a:r>
                      <a:r>
                        <a:rPr lang="es-ES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S" sz="1800" b="0" i="0" u="none" strike="noStrike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correlation</a:t>
                      </a:r>
                      <a:r>
                        <a:rPr lang="es-ES" sz="18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S" sz="1800" b="0" i="0" u="none" strike="noStrike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ρ</a:t>
                      </a:r>
                      <a:endParaRPr lang="es-ES" sz="1800" b="0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1279" marR="11279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8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Kendall’s</a:t>
                      </a:r>
                      <a:r>
                        <a:rPr lang="es-ES_tradnl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S_tradnl" sz="18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τ</a:t>
                      </a:r>
                      <a:r>
                        <a:rPr lang="es-ES_tradnl" sz="18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S_tradnl" sz="18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correlation</a:t>
                      </a:r>
                      <a:endParaRPr lang="el-GR" sz="1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1279" marR="11279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RUN-SCORE-1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17.016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0.267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0.179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RUN-SCORE-2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17.180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0.219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0.145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RUN-SCORE-3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17.289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0.189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0.129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Training </a:t>
                      </a:r>
                      <a:r>
                        <a:rPr lang="es-ES" sz="18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</a:t>
                      </a:r>
                      <a:endParaRPr lang="es-ES" sz="18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17.370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–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–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0-response</a:t>
                      </a:r>
                      <a:endParaRPr lang="es-ES" sz="18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24.67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–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–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Random</a:t>
                      </a:r>
                      <a:endParaRPr lang="es-ES" sz="18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34.57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(0.02)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(0.02)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2013500" y="2013642"/>
            <a:ext cx="3397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Compared to the baselines: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26150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About the baselines</a:t>
            </a:r>
            <a:endParaRPr lang="en-GB" noProof="0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So, in addition to the paper baselines:</a:t>
            </a:r>
            <a:endParaRPr lang="en-GB" dirty="0"/>
          </a:p>
          <a:p>
            <a:pPr marL="457200" indent="-457200">
              <a:buFont typeface="Arial"/>
              <a:buChar char="•"/>
            </a:pPr>
            <a:r>
              <a:rPr lang="en-GB" dirty="0" smtClean="0"/>
              <a:t>0-response:</a:t>
            </a:r>
          </a:p>
          <a:p>
            <a:pPr marL="800100" lvl="2" indent="0"/>
            <a:r>
              <a:rPr lang="en-GB" dirty="0" smtClean="0"/>
              <a:t>always return score 0.5</a:t>
            </a:r>
          </a:p>
          <a:p>
            <a:pPr marL="457200" indent="-457200">
              <a:buFont typeface="Arial"/>
              <a:buChar char="•"/>
            </a:pPr>
            <a:r>
              <a:rPr lang="en-GB" dirty="0" smtClean="0"/>
              <a:t>Random baseline:</a:t>
            </a:r>
          </a:p>
          <a:p>
            <a:pPr marL="800100" lvl="2" indent="0"/>
            <a:r>
              <a:rPr lang="en-GB" dirty="0" smtClean="0"/>
              <a:t>return a random score uniformly between 0 and 100</a:t>
            </a:r>
          </a:p>
          <a:p>
            <a:pPr marL="0" indent="0">
              <a:buNone/>
            </a:pPr>
            <a:r>
              <a:rPr lang="en-GB" dirty="0" smtClean="0"/>
              <a:t>We propose:</a:t>
            </a:r>
          </a:p>
          <a:p>
            <a:pPr marL="457200" indent="-457200">
              <a:buFont typeface="Arial"/>
              <a:buChar char="•"/>
            </a:pPr>
            <a:r>
              <a:rPr lang="en-GB" dirty="0" smtClean="0"/>
              <a:t>Training average:</a:t>
            </a:r>
          </a:p>
          <a:p>
            <a:pPr marL="800100" lvl="2" indent="0"/>
            <a:r>
              <a:rPr lang="en-GB" dirty="0" smtClean="0"/>
              <a:t>return the average of the scores available for training (68.412)</a:t>
            </a:r>
          </a:p>
          <a:p>
            <a:pPr marL="457200" indent="-457200">
              <a:buFont typeface="Arial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9431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Outline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our</a:t>
            </a:r>
            <a:r>
              <a:rPr lang="es-ES" dirty="0" smtClean="0"/>
              <a:t> </a:t>
            </a:r>
            <a:r>
              <a:rPr lang="es-ES" dirty="0" err="1" smtClean="0"/>
              <a:t>participation</a:t>
            </a:r>
            <a:endParaRPr lang="es-ES" dirty="0" smtClean="0"/>
          </a:p>
          <a:p>
            <a:pPr marL="514350" indent="-514350">
              <a:buFont typeface="+mj-lt"/>
              <a:buAutoNum type="arabicPeriod"/>
            </a:pP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baselines</a:t>
            </a:r>
            <a:endParaRPr lang="es-ES" dirty="0"/>
          </a:p>
        </p:txBody>
      </p:sp>
      <p:sp>
        <p:nvSpPr>
          <p:cNvPr id="4" name="3 Flecha derecha"/>
          <p:cNvSpPr/>
          <p:nvPr/>
        </p:nvSpPr>
        <p:spPr bwMode="auto">
          <a:xfrm>
            <a:off x="1043608" y="1988840"/>
            <a:ext cx="504056" cy="576064"/>
          </a:xfrm>
          <a:prstGeom prst="rightArrow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Conclusions</a:t>
            </a:r>
            <a:endParaRPr lang="en-GB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0" y="1905000"/>
            <a:ext cx="7010400" cy="4548336"/>
          </a:xfrm>
        </p:spPr>
        <p:txBody>
          <a:bodyPr>
            <a:noAutofit/>
          </a:bodyPr>
          <a:lstStyle/>
          <a:p>
            <a:r>
              <a:rPr lang="en-GB" sz="2400" noProof="0" dirty="0" smtClean="0"/>
              <a:t>Modest results in the task:</a:t>
            </a:r>
          </a:p>
          <a:p>
            <a:pPr lvl="1"/>
            <a:r>
              <a:rPr lang="en-GB" sz="2400" noProof="0" dirty="0" smtClean="0"/>
              <a:t>5th best of a total of 17 valid systems in average point difference</a:t>
            </a:r>
          </a:p>
          <a:p>
            <a:pPr lvl="1"/>
            <a:r>
              <a:rPr lang="en-GB" sz="2400" dirty="0" smtClean="0"/>
              <a:t>But slightly above the </a:t>
            </a:r>
            <a:r>
              <a:rPr lang="en-GB" sz="2400" i="1" dirty="0" smtClean="0"/>
              <a:t>average-score</a:t>
            </a:r>
            <a:r>
              <a:rPr lang="en-GB" sz="2400" dirty="0" smtClean="0"/>
              <a:t> baseline</a:t>
            </a:r>
            <a:endParaRPr lang="en-GB" sz="2400" noProof="0" dirty="0" smtClean="0"/>
          </a:p>
          <a:p>
            <a:pPr lvl="1"/>
            <a:r>
              <a:rPr lang="en-GB" sz="2400" noProof="0" dirty="0" smtClean="0"/>
              <a:t>Worse in terms ranking correlation scores</a:t>
            </a:r>
          </a:p>
          <a:p>
            <a:pPr lvl="2"/>
            <a:r>
              <a:rPr lang="en-GB" sz="2000" noProof="0" dirty="0" smtClean="0"/>
              <a:t>We optimized for point </a:t>
            </a:r>
            <a:r>
              <a:rPr lang="en-GB" sz="2000" noProof="0" dirty="0" smtClean="0"/>
              <a:t>difference</a:t>
            </a:r>
          </a:p>
          <a:p>
            <a:pPr lvl="2"/>
            <a:endParaRPr lang="en-GB" sz="1600" dirty="0" smtClean="0"/>
          </a:p>
          <a:p>
            <a:r>
              <a:rPr lang="en-GB" sz="2400" dirty="0" smtClean="0"/>
              <a:t>Did we learn anything? Did we confirm our hypotheses?</a:t>
            </a:r>
          </a:p>
          <a:p>
            <a:pPr lvl="1"/>
            <a:r>
              <a:rPr lang="en-GB" sz="2000" dirty="0" smtClean="0"/>
              <a:t>Not all syntactic contexts participate in the capture  of meaning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xmlns="" val="132049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Conclusions</a:t>
            </a:r>
            <a:endParaRPr lang="en-GB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noProof="0" dirty="0" smtClean="0"/>
              <a:t>Point </a:t>
            </a:r>
            <a:r>
              <a:rPr lang="en-GB" sz="2400" noProof="0" dirty="0" smtClean="0"/>
              <a:t>difference has a strong baseline, using the sample bias:</a:t>
            </a:r>
            <a:endParaRPr lang="en-GB" sz="2400" dirty="0"/>
          </a:p>
          <a:p>
            <a:pPr lvl="1"/>
            <a:r>
              <a:rPr lang="en-GB" sz="2400" dirty="0" smtClean="0"/>
              <a:t>In hind-sight, we believe t</a:t>
            </a:r>
            <a:r>
              <a:rPr lang="en-GB" sz="2400" noProof="0" dirty="0" smtClean="0"/>
              <a:t>he </a:t>
            </a:r>
            <a:r>
              <a:rPr lang="en-GB" sz="2400" i="1" noProof="0" dirty="0" smtClean="0"/>
              <a:t>ranking correlation quality measures</a:t>
            </a:r>
            <a:r>
              <a:rPr lang="en-GB" sz="2400" noProof="0" dirty="0" smtClean="0"/>
              <a:t> are more sensible than the point difference for this particular task.</a:t>
            </a:r>
            <a:endParaRPr lang="en-GB" sz="2400" noProof="0" dirty="0"/>
          </a:p>
        </p:txBody>
      </p:sp>
    </p:spTree>
    <p:extLst>
      <p:ext uri="{BB962C8B-B14F-4D97-AF65-F5344CB8AC3E}">
        <p14:creationId xmlns:p14="http://schemas.microsoft.com/office/powerpoint/2010/main" xmlns="" val="132049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Thanks!</a:t>
            </a:r>
            <a:endParaRPr lang="en-GB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70013" y="5013176"/>
            <a:ext cx="7308850" cy="924074"/>
          </a:xfrm>
        </p:spPr>
        <p:txBody>
          <a:bodyPr>
            <a:normAutofit/>
          </a:bodyPr>
          <a:lstStyle/>
          <a:p>
            <a:pPr algn="ctr"/>
            <a:r>
              <a:rPr lang="en-GB" noProof="0" dirty="0" smtClean="0"/>
              <a:t>Got questions?</a:t>
            </a:r>
            <a:endParaRPr lang="en-GB" noProof="0" dirty="0"/>
          </a:p>
        </p:txBody>
      </p:sp>
      <p:sp>
        <p:nvSpPr>
          <p:cNvPr id="4" name="Botón de acción: Ayuda 3">
            <a:hlinkClick r:id="" action="ppaction://noaction" highlightClick="1"/>
          </p:cNvPr>
          <p:cNvSpPr/>
          <p:nvPr/>
        </p:nvSpPr>
        <p:spPr bwMode="auto">
          <a:xfrm>
            <a:off x="3419872" y="2708920"/>
            <a:ext cx="3024336" cy="1800200"/>
          </a:xfrm>
          <a:prstGeom prst="actionButtonHelp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charset="0"/>
              <a:cs typeface="DejaVu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998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Photo Credits</a:t>
            </a:r>
            <a:endParaRPr lang="en-GB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Tx/>
              <a:buChar char="•"/>
            </a:pPr>
            <a:r>
              <a:rPr lang="en-GB" dirty="0" smtClean="0"/>
              <a:t>Dog’s </a:t>
            </a:r>
            <a:r>
              <a:rPr lang="en-GB" dirty="0"/>
              <a:t>face: </a:t>
            </a:r>
            <a:r>
              <a:rPr lang="en-GB" dirty="0">
                <a:hlinkClick r:id="rId2"/>
              </a:rPr>
              <a:t>http://schaver.com/?p=</a:t>
            </a:r>
            <a:r>
              <a:rPr lang="en-GB" dirty="0" smtClean="0">
                <a:hlinkClick r:id="rId2"/>
              </a:rPr>
              <a:t>87</a:t>
            </a:r>
            <a:endParaRPr lang="en-GB" dirty="0" smtClean="0"/>
          </a:p>
          <a:p>
            <a:pPr marL="457200" indent="-457200">
              <a:buFontTx/>
              <a:buChar char="•"/>
            </a:pPr>
            <a:endParaRPr lang="en-GB" noProof="0" dirty="0"/>
          </a:p>
          <a:p>
            <a:pPr marL="457200" indent="-457200">
              <a:buFontTx/>
              <a:buChar char="•"/>
            </a:pPr>
            <a:r>
              <a:rPr lang="en-GB" dirty="0" smtClean="0"/>
              <a:t>Hot dog: </a:t>
            </a:r>
            <a:r>
              <a:rPr lang="en-GB" dirty="0" smtClean="0">
                <a:hlinkClick r:id="rId3"/>
              </a:rPr>
              <a:t>http</a:t>
            </a:r>
            <a:r>
              <a:rPr lang="en-GB" dirty="0">
                <a:hlinkClick r:id="rId3"/>
              </a:rPr>
              <a:t>://www.flickr.com/photos/</a:t>
            </a:r>
            <a:r>
              <a:rPr lang="en-GB" dirty="0" smtClean="0">
                <a:hlinkClick r:id="rId3"/>
              </a:rPr>
              <a:t>bk/3829486195/</a:t>
            </a:r>
            <a:endParaRPr lang="en-GB" dirty="0" smtClean="0"/>
          </a:p>
          <a:p>
            <a:pPr marL="457200" indent="-457200">
              <a:buFontTx/>
              <a:buChar char="•"/>
            </a:pPr>
            <a:endParaRPr lang="en-GB" noProof="0" dirty="0" smtClean="0"/>
          </a:p>
          <a:p>
            <a:pPr marL="457200" indent="-457200">
              <a:buFontTx/>
              <a:buChar char="•"/>
            </a:pPr>
            <a:r>
              <a:rPr lang="en-GB" dirty="0" smtClean="0"/>
              <a:t>Hot-dog dog:</a:t>
            </a:r>
            <a:r>
              <a:rPr lang="en-GB" dirty="0"/>
              <a:t> </a:t>
            </a:r>
            <a:r>
              <a:rPr lang="en-GB" dirty="0">
                <a:hlinkClick r:id="rId4"/>
              </a:rPr>
              <a:t>http://gawker.com/5380716/hot-dogs-in-the-hallway-of-</a:t>
            </a:r>
            <a:r>
              <a:rPr lang="en-GB" dirty="0" smtClean="0">
                <a:hlinkClick r:id="rId4"/>
              </a:rPr>
              <a:t>wealth</a:t>
            </a:r>
            <a:endParaRPr lang="en-GB" dirty="0" smtClean="0"/>
          </a:p>
          <a:p>
            <a:pPr marL="0" indent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92375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1899173017"/>
              </p:ext>
            </p:extLst>
          </p:nvPr>
        </p:nvGraphicFramePr>
        <p:xfrm>
          <a:off x="215480" y="44624"/>
          <a:ext cx="8749008" cy="6790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3626"/>
                <a:gridCol w="1093626"/>
                <a:gridCol w="1093626"/>
                <a:gridCol w="1093626"/>
                <a:gridCol w="1093626"/>
                <a:gridCol w="1093626"/>
                <a:gridCol w="1093626"/>
                <a:gridCol w="1093626"/>
              </a:tblGrid>
              <a:tr h="32418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numerical</a:t>
                      </a:r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scores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responses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ρ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τ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all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ADJ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SBJ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OBJ</a:t>
                      </a:r>
                    </a:p>
                  </a:txBody>
                  <a:tcPr marL="12700" marR="12700" marT="12700" marB="0" anchor="b"/>
                </a:tc>
              </a:tr>
              <a:tr h="32418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0-response baseline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23,42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24,67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17,03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25,47</a:t>
                      </a:r>
                    </a:p>
                  </a:txBody>
                  <a:tcPr marL="12700" marR="12700" marT="12700" marB="0" anchor="b"/>
                </a:tc>
              </a:tr>
              <a:tr h="32418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random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baseline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-0,02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-0,02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34,57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32,34</a:t>
                      </a:r>
                    </a:p>
                  </a:txBody>
                  <a:tcPr marL="12700" marR="12700" marT="12700" marB="0" anchor="b"/>
                </a:tc>
              </a:tr>
              <a:tr h="32418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UCPH-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simple.en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16,19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14,93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21,64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14,66</a:t>
                      </a:r>
                    </a:p>
                  </a:txBody>
                  <a:tcPr marL="12700" marR="12700" marT="12700" marB="0" anchor="b"/>
                </a:tc>
              </a:tr>
              <a:tr h="32418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UoY: Exm-Best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16,51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15,19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15,72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18,6</a:t>
                      </a:r>
                    </a:p>
                  </a:txBody>
                  <a:tcPr marL="12700" marR="12700" marT="12700" marB="0" anchor="b"/>
                </a:tc>
              </a:tr>
              <a:tr h="31765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UoY: Pro-Best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14,62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18,31</a:t>
                      </a:r>
                    </a:p>
                  </a:txBody>
                  <a:tcPr marL="12700" marR="12700" marT="12700" marB="0" anchor="b"/>
                </a:tc>
              </a:tr>
              <a:tr h="31765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UoY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Exm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18,6</a:t>
                      </a:r>
                    </a:p>
                  </a:txBody>
                  <a:tcPr marL="12700" marR="12700" marT="12700" marB="0" anchor="b"/>
                </a:tc>
              </a:tr>
              <a:tr h="32418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SCSS-TCD: conf1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17,95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18,56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15,58</a:t>
                      </a:r>
                    </a:p>
                  </a:txBody>
                  <a:tcPr marL="12700" marR="12700" marT="12700" marB="0" anchor="b"/>
                </a:tc>
              </a:tr>
              <a:tr h="32418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SCSS-TCD: conf2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18,35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19,62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15,73</a:t>
                      </a:r>
                    </a:p>
                  </a:txBody>
                  <a:tcPr marL="12700" marR="12700" marT="12700" marB="0" anchor="b"/>
                </a:tc>
              </a:tr>
              <a:tr h="31765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Duluth-1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21,22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19,35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26,71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20,45</a:t>
                      </a:r>
                    </a:p>
                  </a:txBody>
                  <a:tcPr marL="12700" marR="12700" marT="12700" marB="0" anchor="b"/>
                </a:tc>
              </a:tr>
              <a:tr h="31765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JUCSE-1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22,67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25,32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17,71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22,16</a:t>
                      </a:r>
                    </a:p>
                  </a:txBody>
                  <a:tcPr marL="12700" marR="12700" marT="12700" marB="0" anchor="b"/>
                </a:tc>
              </a:tr>
              <a:tr h="31765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JUCSE-2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22,94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25,69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17,51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22,6</a:t>
                      </a:r>
                    </a:p>
                  </a:txBody>
                  <a:tcPr marL="12700" marR="12700" marT="12700" marB="0" anchor="b"/>
                </a:tc>
              </a:tr>
              <a:tr h="32418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SCSS-TCD: conf3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25,59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32,04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23,73</a:t>
                      </a:r>
                    </a:p>
                  </a:txBody>
                  <a:tcPr marL="12700" marR="12700" marT="12700" marB="0" anchor="b"/>
                </a:tc>
              </a:tr>
              <a:tr h="31765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JUCSE-3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-0,04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-0,03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30,03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26,91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19,77</a:t>
                      </a:r>
                    </a:p>
                  </a:txBody>
                  <a:tcPr marL="12700" marR="12700" marT="12700" marB="0" anchor="b"/>
                </a:tc>
              </a:tr>
              <a:tr h="31765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Duluth-2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-0,06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-0,04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27,93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37,45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17,74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21,85</a:t>
                      </a:r>
                    </a:p>
                  </a:txBody>
                  <a:tcPr marL="12700" marR="12700" marT="12700" marB="0" anchor="b"/>
                </a:tc>
              </a:tr>
              <a:tr h="31765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Duluth-3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-0,08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-0,05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33,04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44,04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28,09</a:t>
                      </a:r>
                    </a:p>
                  </a:txBody>
                  <a:tcPr marL="12700" marR="12700" marT="12700" marB="0" anchor="b"/>
                </a:tc>
              </a:tr>
              <a:tr h="32418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submission-ws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44,27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37,24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50,06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49,72</a:t>
                      </a:r>
                    </a:p>
                  </a:txBody>
                  <a:tcPr marL="12700" marR="12700" marT="12700" marB="0" anchor="b"/>
                </a:tc>
              </a:tr>
              <a:tr h="32418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submission-pmi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52,13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50,46</a:t>
                      </a:r>
                    </a:p>
                  </a:txBody>
                  <a:tcPr marL="12700" marR="12700" marT="12700" marB="0" anchor="b"/>
                </a:tc>
              </a:tr>
              <a:tr h="31765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UNED-1: NN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0,267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17,02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/>
                </a:tc>
              </a:tr>
              <a:tr h="31765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UNED-2: NN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0,219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0,145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/>
                </a:tc>
              </a:tr>
              <a:tr h="31765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UNED-3: NN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0,129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7402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Hypotheses</a:t>
            </a:r>
            <a:endParaRPr lang="en-GB" noProof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noProof="0" dirty="0" smtClean="0"/>
              <a:t>Non-compositional compounds are units of meaning</a:t>
            </a:r>
          </a:p>
          <a:p>
            <a:pPr marL="514350" indent="-514350">
              <a:buFont typeface="+mj-lt"/>
              <a:buAutoNum type="arabicPeriod"/>
            </a:pPr>
            <a:endParaRPr lang="en-GB" noProof="0" dirty="0" smtClean="0"/>
          </a:p>
          <a:p>
            <a:pPr marL="514350" indent="-514350">
              <a:buFont typeface="+mj-lt"/>
              <a:buAutoNum type="arabicPeriod"/>
            </a:pPr>
            <a:r>
              <a:rPr lang="en-GB" noProof="0" dirty="0" smtClean="0"/>
              <a:t>Compound meaning should be different from the meaning of the compound head</a:t>
            </a:r>
          </a:p>
          <a:p>
            <a:pPr marL="1314450" lvl="2" indent="-514350">
              <a:buNone/>
            </a:pPr>
            <a:r>
              <a:rPr lang="en-GB" dirty="0" smtClean="0"/>
              <a:t>Only partially true</a:t>
            </a:r>
          </a:p>
          <a:p>
            <a:pPr marL="1314450" lvl="2" indent="-514350">
              <a:buNone/>
            </a:pPr>
            <a:r>
              <a:rPr lang="en-GB" dirty="0" smtClean="0"/>
              <a:t>Doesn’t cover all cases of non-compositionality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endParaRPr lang="en-GB" noProof="0" dirty="0" smtClean="0"/>
          </a:p>
          <a:p>
            <a:endParaRPr lang="en-GB" noProof="0" dirty="0" smtClean="0"/>
          </a:p>
          <a:p>
            <a:pPr lvl="2"/>
            <a:r>
              <a:rPr lang="en-GB" dirty="0" smtClean="0"/>
              <a:t>For similar approaches, see (Baldwin et al., 2003; Katz and </a:t>
            </a:r>
            <a:r>
              <a:rPr lang="en-GB" dirty="0" err="1" smtClean="0"/>
              <a:t>Giesbrecht</a:t>
            </a:r>
            <a:r>
              <a:rPr lang="en-GB" dirty="0" smtClean="0"/>
              <a:t>, 2006; Mitchell and </a:t>
            </a:r>
            <a:r>
              <a:rPr lang="en-GB" dirty="0" err="1" smtClean="0"/>
              <a:t>Lapata</a:t>
            </a:r>
            <a:r>
              <a:rPr lang="en-GB" dirty="0" smtClean="0"/>
              <a:t>, 2010).</a:t>
            </a:r>
          </a:p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404532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Example</a:t>
            </a:r>
            <a:endParaRPr lang="en-GB" noProof="0"/>
          </a:p>
        </p:txBody>
      </p:sp>
      <p:pic>
        <p:nvPicPr>
          <p:cNvPr id="10" name="Marcador de contenido 9" descr="dogs_face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41665" r="-41665"/>
          <a:stretch>
            <a:fillRect/>
          </a:stretch>
        </p:blipFill>
        <p:spPr>
          <a:xfrm>
            <a:off x="4283968" y="2564904"/>
            <a:ext cx="4513262" cy="2538412"/>
          </a:xfrm>
        </p:spPr>
      </p:pic>
      <p:pic>
        <p:nvPicPr>
          <p:cNvPr id="11" name="Imagen 10" descr="hot-dog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2996952"/>
            <a:ext cx="2950820" cy="2012459"/>
          </a:xfrm>
          <a:prstGeom prst="rect">
            <a:avLst/>
          </a:prstGeom>
        </p:spPr>
      </p:pic>
      <p:sp>
        <p:nvSpPr>
          <p:cNvPr id="12" name="CuadroTexto 11"/>
          <p:cNvSpPr txBox="1"/>
          <p:nvPr/>
        </p:nvSpPr>
        <p:spPr>
          <a:xfrm>
            <a:off x="4355976" y="3717032"/>
            <a:ext cx="6884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 smtClean="0"/>
              <a:t>≠</a:t>
            </a:r>
            <a:endParaRPr lang="es-ES" sz="4800" dirty="0"/>
          </a:p>
        </p:txBody>
      </p:sp>
    </p:spTree>
    <p:extLst>
      <p:ext uri="{BB962C8B-B14F-4D97-AF65-F5344CB8AC3E}">
        <p14:creationId xmlns:p14="http://schemas.microsoft.com/office/powerpoint/2010/main" xmlns="" val="325310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hot-dog-dog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7664" y="1844824"/>
            <a:ext cx="6120680" cy="4590510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Compositional example</a:t>
            </a:r>
            <a:endParaRPr lang="en-GB" noProof="0" dirty="0"/>
          </a:p>
        </p:txBody>
      </p:sp>
      <p:sp>
        <p:nvSpPr>
          <p:cNvPr id="5" name="CuadroTexto 4"/>
          <p:cNvSpPr txBox="1"/>
          <p:nvPr/>
        </p:nvSpPr>
        <p:spPr>
          <a:xfrm>
            <a:off x="5292080" y="5229200"/>
            <a:ext cx="2338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</a:pPr>
            <a:r>
              <a:rPr lang="es-E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the</a:t>
            </a:r>
            <a:r>
              <a:rPr lang="es-E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s-E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hot-dog</a:t>
            </a:r>
            <a:r>
              <a:rPr lang="es-E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s-E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dog</a:t>
            </a:r>
            <a:endParaRPr lang="es-E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798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Approach</a:t>
            </a:r>
            <a:endParaRPr lang="en-GB" noProof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0" y="1905000"/>
            <a:ext cx="7224464" cy="4114800"/>
          </a:xfrm>
        </p:spPr>
        <p:txBody>
          <a:bodyPr/>
          <a:lstStyle/>
          <a:p>
            <a:pPr marL="571500" indent="-514350">
              <a:buFont typeface="+mj-lt"/>
              <a:buAutoNum type="arabicPeriod"/>
            </a:pPr>
            <a:r>
              <a:rPr lang="en-GB" sz="2800" noProof="0" dirty="0" err="1" smtClean="0"/>
              <a:t>Lexico</a:t>
            </a:r>
            <a:r>
              <a:rPr lang="en-GB" sz="2800" noProof="0" dirty="0" smtClean="0"/>
              <a:t>-syntactic contexts obtained from large corpora (</a:t>
            </a:r>
            <a:r>
              <a:rPr lang="en-GB" sz="2800" noProof="0" dirty="0" err="1" smtClean="0"/>
              <a:t>UkWaC</a:t>
            </a:r>
            <a:r>
              <a:rPr lang="en-GB" sz="2800" noProof="0" dirty="0" smtClean="0"/>
              <a:t>)</a:t>
            </a:r>
          </a:p>
          <a:p>
            <a:pPr marL="571500" indent="-514350">
              <a:buFont typeface="+mj-lt"/>
              <a:buAutoNum type="arabicPeriod"/>
            </a:pPr>
            <a:endParaRPr lang="en-GB" sz="2800" noProof="0" dirty="0" smtClean="0"/>
          </a:p>
          <a:p>
            <a:pPr marL="571500" indent="-514350">
              <a:buFont typeface="+mj-lt"/>
              <a:buAutoNum type="arabicPeriod"/>
            </a:pPr>
            <a:r>
              <a:rPr lang="en-GB" sz="2800" noProof="0" dirty="0" smtClean="0"/>
              <a:t>A compound as a set of vectors in different vector spaces</a:t>
            </a:r>
          </a:p>
          <a:p>
            <a:pPr marL="571500" indent="-514350">
              <a:buFont typeface="+mj-lt"/>
              <a:buAutoNum type="arabicPeriod"/>
            </a:pPr>
            <a:endParaRPr lang="en-GB" sz="2800" noProof="0" dirty="0" smtClean="0"/>
          </a:p>
          <a:p>
            <a:pPr marL="571500" indent="-514350">
              <a:buFont typeface="+mj-lt"/>
              <a:buAutoNum type="arabicPeriod"/>
            </a:pPr>
            <a:r>
              <a:rPr lang="en-GB" sz="2800" noProof="0" dirty="0" smtClean="0"/>
              <a:t>Classifier that model the compositionality</a:t>
            </a:r>
          </a:p>
          <a:p>
            <a:pPr lvl="1"/>
            <a:endParaRPr lang="en-GB" sz="2400" noProof="0" dirty="0" smtClean="0"/>
          </a:p>
          <a:p>
            <a:pPr lvl="2"/>
            <a:r>
              <a:rPr lang="en-GB" sz="2000" noProof="0" dirty="0" smtClean="0"/>
              <a:t>Participation restricted to </a:t>
            </a:r>
            <a:r>
              <a:rPr lang="en-GB" sz="2000" b="1" noProof="0" dirty="0" smtClean="0"/>
              <a:t>adjective-noun</a:t>
            </a:r>
            <a:r>
              <a:rPr lang="en-GB" sz="2000" noProof="0" dirty="0" smtClean="0"/>
              <a:t> relations in English</a:t>
            </a:r>
          </a:p>
        </p:txBody>
      </p:sp>
      <p:sp>
        <p:nvSpPr>
          <p:cNvPr id="4" name="3 Flecha derecha"/>
          <p:cNvSpPr/>
          <p:nvPr/>
        </p:nvSpPr>
        <p:spPr bwMode="auto">
          <a:xfrm>
            <a:off x="1043608" y="1988840"/>
            <a:ext cx="504056" cy="576064"/>
          </a:xfrm>
          <a:prstGeom prst="rightArrow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1801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/>
            <a:r>
              <a:rPr lang="en-GB" noProof="0" dirty="0" err="1" smtClean="0">
                <a:latin typeface="+mj-lt"/>
                <a:ea typeface="+mj-ea"/>
                <a:cs typeface="+mj-cs"/>
              </a:rPr>
              <a:t>Lexico</a:t>
            </a:r>
            <a:r>
              <a:rPr lang="en-GB" noProof="0" dirty="0" smtClean="0">
                <a:latin typeface="+mj-lt"/>
                <a:ea typeface="+mj-ea"/>
                <a:cs typeface="+mj-cs"/>
              </a:rPr>
              <a:t>-syntactic contexts</a:t>
            </a:r>
            <a:endParaRPr lang="en-GB" noProof="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0" y="2420888"/>
            <a:ext cx="7010400" cy="3598912"/>
          </a:xfrm>
        </p:spPr>
        <p:txBody>
          <a:bodyPr>
            <a:normAutofit/>
          </a:bodyPr>
          <a:lstStyle/>
          <a:p>
            <a:r>
              <a:rPr lang="en-GB" sz="2800" noProof="0" dirty="0" smtClean="0"/>
              <a:t>Matching the dependency trees to a set of pre-specified syntactic patterns</a:t>
            </a:r>
          </a:p>
          <a:p>
            <a:pPr lvl="2"/>
            <a:r>
              <a:rPr lang="en-GB" sz="2000" noProof="0" dirty="0" smtClean="0"/>
              <a:t>Similarly to (</a:t>
            </a:r>
            <a:r>
              <a:rPr lang="en-GB" sz="2000" noProof="0" dirty="0" err="1" smtClean="0"/>
              <a:t>Pado</a:t>
            </a:r>
            <a:r>
              <a:rPr lang="en-GB" sz="2000" noProof="0" dirty="0" smtClean="0"/>
              <a:t> and </a:t>
            </a:r>
            <a:r>
              <a:rPr lang="en-GB" sz="2000" noProof="0" dirty="0" err="1" smtClean="0"/>
              <a:t>Lapata</a:t>
            </a:r>
            <a:r>
              <a:rPr lang="en-GB" sz="2000" noProof="0" dirty="0" smtClean="0"/>
              <a:t>, 2007)</a:t>
            </a:r>
          </a:p>
          <a:p>
            <a:endParaRPr lang="en-GB" sz="2800" noProof="0" dirty="0" smtClean="0"/>
          </a:p>
          <a:p>
            <a:r>
              <a:rPr lang="en-GB" sz="2800" dirty="0" smtClean="0"/>
              <a:t>F</a:t>
            </a:r>
            <a:r>
              <a:rPr lang="en-GB" sz="2800" noProof="0" dirty="0" err="1" smtClean="0"/>
              <a:t>requency</a:t>
            </a:r>
            <a:r>
              <a:rPr lang="en-GB" sz="2800" noProof="0" dirty="0" smtClean="0"/>
              <a:t> in the collection</a:t>
            </a:r>
            <a:endParaRPr lang="en-GB" sz="2800" noProof="0" dirty="0"/>
          </a:p>
        </p:txBody>
      </p:sp>
    </p:spTree>
    <p:extLst>
      <p:ext uri="{BB962C8B-B14F-4D97-AF65-F5344CB8AC3E}">
        <p14:creationId xmlns:p14="http://schemas.microsoft.com/office/powerpoint/2010/main" xmlns="" val="37014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32906342"/>
              </p:ext>
            </p:extLst>
          </p:nvPr>
        </p:nvGraphicFramePr>
        <p:xfrm>
          <a:off x="0" y="2636912"/>
          <a:ext cx="4320480" cy="3779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96122"/>
                <a:gridCol w="1124358"/>
              </a:tblGrid>
              <a:tr h="134398">
                <a:tc>
                  <a:txBody>
                    <a:bodyPr/>
                    <a:lstStyle/>
                    <a:p>
                      <a:endParaRPr lang="es-ES" sz="2000" b="1" dirty="0" smtClean="0"/>
                    </a:p>
                    <a:p>
                      <a:pPr algn="r"/>
                      <a:r>
                        <a:rPr lang="es-ES" sz="2000" b="1" dirty="0" err="1" smtClean="0"/>
                        <a:t>Syntactic</a:t>
                      </a:r>
                      <a:r>
                        <a:rPr lang="es-ES" sz="2000" b="1" baseline="0" dirty="0" smtClean="0"/>
                        <a:t> </a:t>
                      </a:r>
                      <a:r>
                        <a:rPr lang="es-ES" sz="2000" b="1" baseline="0" dirty="0" err="1" smtClean="0"/>
                        <a:t>dependency</a:t>
                      </a:r>
                      <a:endParaRPr lang="es-E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dirty="0" err="1" smtClean="0"/>
                        <a:t>Context</a:t>
                      </a:r>
                      <a:r>
                        <a:rPr lang="es-ES" sz="2000" b="1" baseline="0" dirty="0" smtClean="0"/>
                        <a:t> Word</a:t>
                      </a:r>
                      <a:endParaRPr lang="es-ES" sz="2000" b="1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ES" sz="2000" dirty="0" err="1" smtClean="0"/>
                        <a:t>Subject</a:t>
                      </a:r>
                      <a:r>
                        <a:rPr lang="es-ES" sz="2000" baseline="0" dirty="0" smtClean="0"/>
                        <a:t> </a:t>
                      </a:r>
                      <a:r>
                        <a:rPr lang="es-ES" sz="2000" dirty="0" smtClean="0"/>
                        <a:t>of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&lt;</a:t>
                      </a:r>
                      <a:r>
                        <a:rPr lang="es-ES" sz="2000" dirty="0" err="1" smtClean="0"/>
                        <a:t>Verb</a:t>
                      </a:r>
                      <a:r>
                        <a:rPr lang="es-ES" sz="2000" dirty="0" smtClean="0"/>
                        <a:t>&gt;</a:t>
                      </a:r>
                      <a:endParaRPr lang="es-ES" sz="2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ES" sz="2000" dirty="0" err="1" smtClean="0"/>
                        <a:t>Object</a:t>
                      </a:r>
                      <a:r>
                        <a:rPr lang="es-ES" sz="2000" dirty="0" smtClean="0"/>
                        <a:t> </a:t>
                      </a:r>
                      <a:r>
                        <a:rPr lang="es-ES" sz="2000" baseline="0" dirty="0" smtClean="0"/>
                        <a:t> </a:t>
                      </a:r>
                      <a:r>
                        <a:rPr lang="es-ES" sz="2000" dirty="0" smtClean="0"/>
                        <a:t>of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&lt;</a:t>
                      </a:r>
                      <a:r>
                        <a:rPr lang="es-ES" sz="2000" dirty="0" err="1" smtClean="0"/>
                        <a:t>Verb</a:t>
                      </a:r>
                      <a:r>
                        <a:rPr lang="es-ES" sz="2000" dirty="0" smtClean="0"/>
                        <a:t>&gt;</a:t>
                      </a:r>
                      <a:endParaRPr lang="es-ES" sz="2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indent="0" algn="r">
                        <a:buNone/>
                      </a:pPr>
                      <a:r>
                        <a:rPr lang="es-ES" sz="2000" dirty="0" err="1" smtClean="0"/>
                        <a:t>Indirect</a:t>
                      </a:r>
                      <a:r>
                        <a:rPr lang="es-ES" sz="2000" dirty="0" smtClean="0"/>
                        <a:t> </a:t>
                      </a:r>
                      <a:r>
                        <a:rPr lang="es-ES" sz="2000" dirty="0" err="1" smtClean="0"/>
                        <a:t>Object</a:t>
                      </a:r>
                      <a:r>
                        <a:rPr lang="es-ES" sz="2000" baseline="0" dirty="0" smtClean="0"/>
                        <a:t> </a:t>
                      </a:r>
                      <a:r>
                        <a:rPr lang="es-ES" sz="2000" dirty="0" smtClean="0"/>
                        <a:t>of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&lt;</a:t>
                      </a:r>
                      <a:r>
                        <a:rPr lang="es-ES" sz="2000" dirty="0" err="1" smtClean="0"/>
                        <a:t>Verb</a:t>
                      </a:r>
                      <a:r>
                        <a:rPr lang="es-ES" sz="2000" dirty="0" smtClean="0"/>
                        <a:t>&gt;</a:t>
                      </a:r>
                      <a:endParaRPr lang="es-ES" sz="2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ES" sz="2000" dirty="0" err="1" smtClean="0"/>
                        <a:t>Passive</a:t>
                      </a:r>
                      <a:r>
                        <a:rPr lang="es-ES" sz="2000" dirty="0" smtClean="0"/>
                        <a:t> </a:t>
                      </a:r>
                      <a:r>
                        <a:rPr lang="es-ES" sz="2000" dirty="0" err="1" smtClean="0"/>
                        <a:t>logical</a:t>
                      </a:r>
                      <a:r>
                        <a:rPr lang="es-ES" sz="2000" dirty="0" smtClean="0"/>
                        <a:t> </a:t>
                      </a:r>
                      <a:r>
                        <a:rPr lang="es-ES" sz="2000" dirty="0" err="1" smtClean="0"/>
                        <a:t>subject</a:t>
                      </a:r>
                      <a:r>
                        <a:rPr lang="es-ES" sz="2000" dirty="0" smtClean="0"/>
                        <a:t> of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&lt;</a:t>
                      </a:r>
                      <a:r>
                        <a:rPr lang="es-ES" sz="2000" dirty="0" err="1" smtClean="0"/>
                        <a:t>Verb</a:t>
                      </a:r>
                      <a:r>
                        <a:rPr lang="es-ES" sz="2000" dirty="0" smtClean="0"/>
                        <a:t>&gt;</a:t>
                      </a:r>
                      <a:endParaRPr lang="es-ES" sz="2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ES" sz="2000" dirty="0" err="1" smtClean="0"/>
                        <a:t>Passive</a:t>
                      </a:r>
                      <a:r>
                        <a:rPr lang="es-ES" sz="2000" dirty="0" smtClean="0"/>
                        <a:t> </a:t>
                      </a:r>
                      <a:r>
                        <a:rPr lang="es-ES" sz="2000" dirty="0" err="1" smtClean="0"/>
                        <a:t>subject</a:t>
                      </a:r>
                      <a:r>
                        <a:rPr lang="es-ES" sz="2000" dirty="0" smtClean="0"/>
                        <a:t> of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&lt;</a:t>
                      </a:r>
                      <a:r>
                        <a:rPr lang="es-ES" sz="2000" dirty="0" err="1" smtClean="0"/>
                        <a:t>Verb</a:t>
                      </a:r>
                      <a:r>
                        <a:rPr lang="es-ES" sz="2000" dirty="0" smtClean="0"/>
                        <a:t>&gt;</a:t>
                      </a:r>
                      <a:endParaRPr lang="es-ES" sz="2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ES" sz="2000" dirty="0" smtClean="0"/>
                        <a:t>has</a:t>
                      </a:r>
                      <a:r>
                        <a:rPr lang="es-ES" sz="2000" baseline="0" dirty="0" smtClean="0"/>
                        <a:t> </a:t>
                      </a:r>
                      <a:r>
                        <a:rPr lang="es-ES" sz="2000" baseline="0" dirty="0" err="1" smtClean="0"/>
                        <a:t>prepositional</a:t>
                      </a:r>
                      <a:r>
                        <a:rPr lang="es-ES" sz="2000" baseline="0" dirty="0" smtClean="0"/>
                        <a:t> </a:t>
                      </a:r>
                      <a:r>
                        <a:rPr lang="es-ES" sz="2000" baseline="0" dirty="0" err="1" smtClean="0"/>
                        <a:t>complement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&lt;</a:t>
                      </a:r>
                      <a:r>
                        <a:rPr lang="es-ES" sz="2000" dirty="0" err="1" smtClean="0"/>
                        <a:t>Noun</a:t>
                      </a:r>
                      <a:r>
                        <a:rPr lang="es-ES" sz="2000" dirty="0" smtClean="0"/>
                        <a:t>&gt;</a:t>
                      </a:r>
                      <a:endParaRPr lang="es-ES" sz="2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ES" sz="2000" dirty="0" err="1" smtClean="0"/>
                        <a:t>modifies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&lt;</a:t>
                      </a:r>
                      <a:r>
                        <a:rPr lang="es-ES" sz="2000" dirty="0" err="1" smtClean="0"/>
                        <a:t>Noun</a:t>
                      </a:r>
                      <a:r>
                        <a:rPr lang="es-ES" sz="2000" dirty="0" smtClean="0"/>
                        <a:t>&gt;</a:t>
                      </a:r>
                      <a:endParaRPr lang="es-E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1" indent="0"/>
            <a:r>
              <a:rPr lang="en-GB" noProof="0" dirty="0" smtClean="0"/>
              <a:t>Which Contexts?</a:t>
            </a:r>
            <a:endParaRPr lang="en-GB" noProof="0" dirty="0"/>
          </a:p>
        </p:txBody>
      </p:sp>
      <p:sp>
        <p:nvSpPr>
          <p:cNvPr id="5" name="CuadroTexto 3"/>
          <p:cNvSpPr txBox="1"/>
          <p:nvPr/>
        </p:nvSpPr>
        <p:spPr>
          <a:xfrm>
            <a:off x="1979712" y="1844824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err="1" smtClean="0"/>
              <a:t>Adjective</a:t>
            </a:r>
            <a:r>
              <a:rPr lang="es-ES" sz="2400" dirty="0" smtClean="0"/>
              <a:t> + </a:t>
            </a:r>
            <a:r>
              <a:rPr lang="es-ES" sz="2400" dirty="0" err="1" smtClean="0"/>
              <a:t>Noun</a:t>
            </a:r>
            <a:endParaRPr lang="es-ES" sz="2400" dirty="0"/>
          </a:p>
        </p:txBody>
      </p:sp>
      <p:graphicFrame>
        <p:nvGraphicFramePr>
          <p:cNvPr id="7" name="Marcador de conteni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32906342"/>
              </p:ext>
            </p:extLst>
          </p:nvPr>
        </p:nvGraphicFramePr>
        <p:xfrm>
          <a:off x="4283968" y="2636912"/>
          <a:ext cx="4860032" cy="3383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72408"/>
                <a:gridCol w="1187624"/>
              </a:tblGrid>
              <a:tr h="134398">
                <a:tc>
                  <a:txBody>
                    <a:bodyPr/>
                    <a:lstStyle/>
                    <a:p>
                      <a:endParaRPr lang="es-ES" sz="2000" b="1" dirty="0" smtClean="0"/>
                    </a:p>
                    <a:p>
                      <a:pPr algn="r"/>
                      <a:r>
                        <a:rPr lang="es-ES" sz="2000" b="1" dirty="0" err="1" smtClean="0"/>
                        <a:t>Syntactic</a:t>
                      </a:r>
                      <a:r>
                        <a:rPr lang="es-ES" sz="2000" b="1" baseline="0" dirty="0" smtClean="0"/>
                        <a:t> </a:t>
                      </a:r>
                      <a:r>
                        <a:rPr lang="es-ES" sz="2000" b="1" baseline="0" dirty="0" err="1" smtClean="0"/>
                        <a:t>dependency</a:t>
                      </a:r>
                      <a:endParaRPr lang="es-E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dirty="0" err="1" smtClean="0"/>
                        <a:t>Context</a:t>
                      </a:r>
                      <a:r>
                        <a:rPr lang="es-ES" sz="2000" b="1" baseline="0" dirty="0" smtClean="0"/>
                        <a:t> Word</a:t>
                      </a:r>
                      <a:endParaRPr lang="es-ES" sz="2000" b="1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ES" sz="2000" dirty="0" err="1" smtClean="0"/>
                        <a:t>is</a:t>
                      </a:r>
                      <a:r>
                        <a:rPr lang="es-ES" sz="2000" dirty="0" smtClean="0"/>
                        <a:t> </a:t>
                      </a:r>
                      <a:r>
                        <a:rPr lang="es-ES" sz="2000" dirty="0" err="1" smtClean="0"/>
                        <a:t>modified</a:t>
                      </a:r>
                      <a:r>
                        <a:rPr lang="es-ES" sz="2000" dirty="0" smtClean="0"/>
                        <a:t> </a:t>
                      </a:r>
                      <a:r>
                        <a:rPr lang="es-ES" sz="2000" dirty="0" err="1" smtClean="0"/>
                        <a:t>by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&lt;</a:t>
                      </a:r>
                      <a:r>
                        <a:rPr lang="es-ES" sz="2000" dirty="0" err="1" smtClean="0"/>
                        <a:t>Noun</a:t>
                      </a:r>
                      <a:r>
                        <a:rPr lang="es-ES" sz="2000" dirty="0" smtClean="0"/>
                        <a:t>&gt;</a:t>
                      </a:r>
                      <a:endParaRPr lang="es-ES" sz="2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ES" sz="2000" baseline="0" dirty="0" err="1" smtClean="0"/>
                        <a:t>S</a:t>
                      </a:r>
                      <a:r>
                        <a:rPr lang="es-ES" sz="2000" dirty="0" err="1" smtClean="0"/>
                        <a:t>ubject</a:t>
                      </a:r>
                      <a:r>
                        <a:rPr lang="es-ES" sz="2000" baseline="0" dirty="0" smtClean="0"/>
                        <a:t> of </a:t>
                      </a:r>
                      <a:r>
                        <a:rPr lang="es-ES" sz="2000" i="1" baseline="0" dirty="0" err="1" smtClean="0"/>
                        <a:t>to</a:t>
                      </a:r>
                      <a:r>
                        <a:rPr lang="es-ES" sz="2000" i="1" baseline="0" dirty="0" smtClean="0"/>
                        <a:t> be </a:t>
                      </a:r>
                      <a:r>
                        <a:rPr lang="es-ES" sz="2000" baseline="0" dirty="0" err="1" smtClean="0"/>
                        <a:t>with</a:t>
                      </a:r>
                      <a:r>
                        <a:rPr lang="es-ES" sz="2000" baseline="0" dirty="0" smtClean="0"/>
                        <a:t> </a:t>
                      </a:r>
                      <a:r>
                        <a:rPr lang="es-ES" sz="2000" baseline="0" dirty="0" err="1" smtClean="0"/>
                        <a:t>Predicate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&lt;</a:t>
                      </a:r>
                      <a:r>
                        <a:rPr lang="es-ES" sz="2000" dirty="0" err="1" smtClean="0"/>
                        <a:t>Noun</a:t>
                      </a:r>
                      <a:r>
                        <a:rPr lang="es-ES" sz="2000" dirty="0" smtClean="0"/>
                        <a:t>&gt;</a:t>
                      </a:r>
                      <a:endParaRPr lang="es-ES" sz="2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ES" sz="2000" baseline="0" dirty="0" err="1" smtClean="0"/>
                        <a:t>Predicate</a:t>
                      </a:r>
                      <a:r>
                        <a:rPr lang="es-ES" sz="2000" baseline="0" dirty="0" smtClean="0"/>
                        <a:t> of </a:t>
                      </a:r>
                      <a:r>
                        <a:rPr lang="es-ES" sz="2000" i="1" baseline="0" dirty="0" err="1" smtClean="0"/>
                        <a:t>to</a:t>
                      </a:r>
                      <a:r>
                        <a:rPr lang="es-ES" sz="2000" i="1" baseline="0" dirty="0" smtClean="0"/>
                        <a:t> be </a:t>
                      </a:r>
                      <a:r>
                        <a:rPr lang="es-ES" sz="2000" baseline="0" dirty="0" err="1" smtClean="0"/>
                        <a:t>with</a:t>
                      </a:r>
                      <a:r>
                        <a:rPr lang="es-ES" sz="2000" baseline="0" dirty="0" smtClean="0"/>
                        <a:t> </a:t>
                      </a:r>
                      <a:r>
                        <a:rPr lang="es-ES" sz="2000" baseline="0" dirty="0" err="1" smtClean="0"/>
                        <a:t>Subject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&lt;</a:t>
                      </a:r>
                      <a:r>
                        <a:rPr lang="es-ES" sz="2000" dirty="0" err="1" smtClean="0"/>
                        <a:t>Noun</a:t>
                      </a:r>
                      <a:r>
                        <a:rPr lang="es-ES" sz="2000" dirty="0" smtClean="0"/>
                        <a:t>&gt;</a:t>
                      </a:r>
                      <a:endParaRPr lang="es-ES" sz="2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ES" sz="2000" dirty="0" smtClean="0"/>
                        <a:t>has</a:t>
                      </a:r>
                      <a:r>
                        <a:rPr lang="es-ES" sz="2000" baseline="0" dirty="0" smtClean="0"/>
                        <a:t> </a:t>
                      </a:r>
                      <a:r>
                        <a:rPr lang="es-ES" sz="2000" baseline="0" dirty="0" err="1" smtClean="0"/>
                        <a:t>possesive</a:t>
                      </a:r>
                      <a:r>
                        <a:rPr lang="es-ES" sz="2000" baseline="0" dirty="0" smtClean="0"/>
                        <a:t> </a:t>
                      </a:r>
                      <a:r>
                        <a:rPr lang="es-ES" sz="2000" baseline="0" dirty="0" err="1" smtClean="0"/>
                        <a:t>modifier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&lt;</a:t>
                      </a:r>
                      <a:r>
                        <a:rPr lang="es-ES" sz="2000" dirty="0" err="1" smtClean="0"/>
                        <a:t>Noun</a:t>
                      </a:r>
                      <a:r>
                        <a:rPr lang="es-ES" sz="2000" dirty="0" smtClean="0"/>
                        <a:t>&gt;</a:t>
                      </a:r>
                      <a:endParaRPr lang="es-ES" sz="2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ES" sz="2000" dirty="0" err="1" smtClean="0"/>
                        <a:t>Is</a:t>
                      </a:r>
                      <a:r>
                        <a:rPr lang="es-ES" sz="2000" dirty="0" smtClean="0"/>
                        <a:t> </a:t>
                      </a:r>
                      <a:r>
                        <a:rPr lang="es-ES" sz="2000" dirty="0" err="1" smtClean="0"/>
                        <a:t>possesive</a:t>
                      </a:r>
                      <a:r>
                        <a:rPr lang="es-ES" sz="2000" dirty="0" smtClean="0"/>
                        <a:t> </a:t>
                      </a:r>
                      <a:r>
                        <a:rPr lang="es-ES" sz="2000" dirty="0" err="1" smtClean="0"/>
                        <a:t>modifier</a:t>
                      </a:r>
                      <a:r>
                        <a:rPr lang="es-ES" sz="2000" dirty="0" smtClean="0"/>
                        <a:t> of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&lt;</a:t>
                      </a:r>
                      <a:r>
                        <a:rPr lang="es-ES" sz="2000" dirty="0" err="1" smtClean="0"/>
                        <a:t>Noun</a:t>
                      </a:r>
                      <a:r>
                        <a:rPr lang="es-ES" sz="2000" dirty="0" smtClean="0"/>
                        <a:t>&gt;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endParaRPr lang="es-ES" sz="2000" dirty="0" smtClean="0"/>
                    </a:p>
                    <a:p>
                      <a:pPr algn="r"/>
                      <a:r>
                        <a:rPr lang="es-ES" sz="2000" dirty="0" smtClean="0"/>
                        <a:t>And a </a:t>
                      </a:r>
                      <a:r>
                        <a:rPr lang="es-ES" sz="2000" dirty="0" err="1" smtClean="0"/>
                        <a:t>few</a:t>
                      </a:r>
                      <a:r>
                        <a:rPr lang="es-ES" sz="2000" dirty="0" smtClean="0"/>
                        <a:t> more …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0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2831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s-ES" dirty="0" smtClean="0"/>
              <a:t>A </a:t>
            </a:r>
            <a:r>
              <a:rPr lang="es-ES" dirty="0" err="1" smtClean="0"/>
              <a:t>compound</a:t>
            </a:r>
            <a:r>
              <a:rPr lang="es-ES" dirty="0" smtClean="0"/>
              <a:t> as a set of </a:t>
            </a:r>
            <a:r>
              <a:rPr lang="es-ES" dirty="0" err="1" smtClean="0"/>
              <a:t>vectors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 vector space for each syntactic dependency</a:t>
            </a:r>
          </a:p>
          <a:p>
            <a:endParaRPr lang="en-US" sz="2400" dirty="0" smtClean="0"/>
          </a:p>
          <a:p>
            <a:r>
              <a:rPr lang="en-US" sz="2400" dirty="0" smtClean="0"/>
              <a:t>&lt;a, n&gt; has a vector in each space</a:t>
            </a:r>
          </a:p>
          <a:p>
            <a:endParaRPr lang="en-US" sz="2400" dirty="0" smtClean="0"/>
          </a:p>
          <a:p>
            <a:r>
              <a:rPr lang="en-US" sz="2400" dirty="0" smtClean="0"/>
              <a:t>Compare &lt;a, n&gt; to its complementary &lt;</a:t>
            </a:r>
            <a:r>
              <a:rPr lang="es-ES" sz="2400" dirty="0" err="1" smtClean="0"/>
              <a:t>a</a:t>
            </a:r>
            <a:r>
              <a:rPr lang="es-ES" sz="2400" baseline="30000" dirty="0" err="1" smtClean="0"/>
              <a:t>c</a:t>
            </a:r>
            <a:r>
              <a:rPr lang="es-ES" sz="2400" dirty="0" smtClean="0"/>
              <a:t>, n&gt;</a:t>
            </a:r>
          </a:p>
          <a:p>
            <a:endParaRPr lang="en-US" sz="2400" dirty="0" smtClean="0"/>
          </a:p>
          <a:p>
            <a:r>
              <a:rPr lang="en-US" sz="2400" dirty="0" smtClean="0"/>
              <a:t>Complementary of </a:t>
            </a:r>
            <a:r>
              <a:rPr lang="en-US" sz="2400" b="1" dirty="0" smtClean="0"/>
              <a:t>&lt;a, n&gt; :</a:t>
            </a:r>
          </a:p>
          <a:p>
            <a:pPr lvl="1"/>
            <a:r>
              <a:rPr lang="en-US" sz="2200" dirty="0" smtClean="0"/>
              <a:t>Set of all adjective-noun pairs with the same noun but a different adjective:</a:t>
            </a:r>
          </a:p>
          <a:p>
            <a:pPr lvl="1">
              <a:buNone/>
            </a:pPr>
            <a:r>
              <a:rPr lang="en-US" sz="2200" dirty="0" smtClean="0"/>
              <a:t>		&lt;a</a:t>
            </a:r>
            <a:r>
              <a:rPr lang="en-US" sz="2200" baseline="30000" dirty="0" smtClean="0"/>
              <a:t>c</a:t>
            </a:r>
            <a:r>
              <a:rPr lang="en-US" sz="2200" dirty="0" smtClean="0"/>
              <a:t>, n&gt; = {&lt;b, n&gt; | </a:t>
            </a:r>
            <a:r>
              <a:rPr lang="en-US" sz="2200" dirty="0" err="1" smtClean="0"/>
              <a:t>b≠a</a:t>
            </a:r>
            <a:r>
              <a:rPr lang="en-US" sz="2200" dirty="0" smtClean="0"/>
              <a:t>}</a:t>
            </a:r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Anuk">
  <a:themeElements>
    <a:clrScheme name="Anuk 11">
      <a:dk1>
        <a:srgbClr val="000000"/>
      </a:dk1>
      <a:lt1>
        <a:srgbClr val="FFFFFF"/>
      </a:lt1>
      <a:dk2>
        <a:srgbClr val="FFFFFF"/>
      </a:dk2>
      <a:lt2>
        <a:srgbClr val="314751"/>
      </a:lt2>
      <a:accent1>
        <a:srgbClr val="173849"/>
      </a:accent1>
      <a:accent2>
        <a:srgbClr val="CC6600"/>
      </a:accent2>
      <a:accent3>
        <a:srgbClr val="FFFFFF"/>
      </a:accent3>
      <a:accent4>
        <a:srgbClr val="000000"/>
      </a:accent4>
      <a:accent5>
        <a:srgbClr val="ABAEB1"/>
      </a:accent5>
      <a:accent6>
        <a:srgbClr val="B95C00"/>
      </a:accent6>
      <a:hlink>
        <a:srgbClr val="006666"/>
      </a:hlink>
      <a:folHlink>
        <a:srgbClr val="5F5F5F"/>
      </a:folHlink>
    </a:clrScheme>
    <a:fontScheme name="Anuk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ndar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ndara" pitchFamily="34" charset="0"/>
          </a:defRPr>
        </a:defPPr>
      </a:lstStyle>
    </a:lnDef>
  </a:objectDefaults>
  <a:extraClrSchemeLst>
    <a:extraClrScheme>
      <a:clrScheme name="Anuk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k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k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k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k 11">
        <a:dk1>
          <a:srgbClr val="000000"/>
        </a:dk1>
        <a:lt1>
          <a:srgbClr val="FFFFFF"/>
        </a:lt1>
        <a:dk2>
          <a:srgbClr val="FFFFFF"/>
        </a:dk2>
        <a:lt2>
          <a:srgbClr val="314751"/>
        </a:lt2>
        <a:accent1>
          <a:srgbClr val="173849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ABAEB1"/>
        </a:accent5>
        <a:accent6>
          <a:srgbClr val="B95C00"/>
        </a:accent6>
        <a:hlink>
          <a:srgbClr val="006666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Anuk</Template>
  <TotalTime>1314</TotalTime>
  <Words>1028</Words>
  <Application>Microsoft Office PowerPoint</Application>
  <PresentationFormat>Presentación en pantalla (4:3)</PresentationFormat>
  <Paragraphs>426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Anuk</vt:lpstr>
      <vt:lpstr>Detecting compositionality using semantic vector space models based on syntactic context</vt:lpstr>
      <vt:lpstr>Outline</vt:lpstr>
      <vt:lpstr>Hypotheses</vt:lpstr>
      <vt:lpstr>Example</vt:lpstr>
      <vt:lpstr>Compositional example</vt:lpstr>
      <vt:lpstr>Approach</vt:lpstr>
      <vt:lpstr>Lexico-syntactic contexts</vt:lpstr>
      <vt:lpstr>Which Contexts?</vt:lpstr>
      <vt:lpstr>A compound as a set of vectors</vt:lpstr>
      <vt:lpstr>Example of vectors</vt:lpstr>
      <vt:lpstr>Approach</vt:lpstr>
      <vt:lpstr>Why?</vt:lpstr>
      <vt:lpstr>Feature Selection</vt:lpstr>
      <vt:lpstr>Classifiers</vt:lpstr>
      <vt:lpstr>Results (numeric ADJ-N task)</vt:lpstr>
      <vt:lpstr>Outline</vt:lpstr>
      <vt:lpstr>About the baselines</vt:lpstr>
      <vt:lpstr>Results</vt:lpstr>
      <vt:lpstr>About the baselines</vt:lpstr>
      <vt:lpstr>Conclusions</vt:lpstr>
      <vt:lpstr>Conclusions</vt:lpstr>
      <vt:lpstr>Thanks!</vt:lpstr>
      <vt:lpstr>Photo Credits</vt:lpstr>
      <vt:lpstr>Diapositiva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Answering for Machine Reading Evaluation</dc:title>
  <dc:creator>Anselmo Peñas</dc:creator>
  <cp:lastModifiedBy>lsi</cp:lastModifiedBy>
  <cp:revision>126</cp:revision>
  <dcterms:created xsi:type="dcterms:W3CDTF">2011-01-10T10:09:07Z</dcterms:created>
  <dcterms:modified xsi:type="dcterms:W3CDTF">2011-06-24T22:23:12Z</dcterms:modified>
</cp:coreProperties>
</file>