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2" r:id="rId4"/>
    <p:sldId id="278" r:id="rId5"/>
    <p:sldId id="280" r:id="rId6"/>
    <p:sldId id="271" r:id="rId7"/>
    <p:sldId id="273" r:id="rId8"/>
    <p:sldId id="283" r:id="rId9"/>
    <p:sldId id="264" r:id="rId10"/>
    <p:sldId id="266" r:id="rId11"/>
    <p:sldId id="281" r:id="rId12"/>
    <p:sldId id="275" r:id="rId13"/>
    <p:sldId id="259" r:id="rId14"/>
    <p:sldId id="288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15" autoAdjust="0"/>
    <p:restoredTop sz="95604" autoAdjust="0"/>
  </p:normalViewPr>
  <p:slideViewPr>
    <p:cSldViewPr>
      <p:cViewPr varScale="1">
        <p:scale>
          <a:sx n="97" d="100"/>
          <a:sy n="97" d="100"/>
        </p:scale>
        <p:origin x="-11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518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4038600" cy="5181600"/>
          </a:xfrm>
        </p:spPr>
        <p:txBody>
          <a:bodyPr/>
          <a:lstStyle/>
          <a:p>
            <a:r>
              <a:rPr lang="es-ES" smtClean="0"/>
              <a:t>Haga clic en el icono para agregar un gráfico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88913"/>
            <a:ext cx="1476375" cy="519112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800" b="1">
                <a:solidFill>
                  <a:schemeClr val="tx2"/>
                </a:solidFill>
                <a:latin typeface="+mn-lt"/>
              </a:rPr>
              <a:t>UNED</a:t>
            </a:r>
          </a:p>
        </p:txBody>
      </p:sp>
      <p:pic>
        <p:nvPicPr>
          <p:cNvPr id="1027" name="Picture 2" descr="fondoAnuk"/>
          <p:cNvPicPr>
            <a:picLocks noChangeAspect="1" noChangeArrowheads="1"/>
          </p:cNvPicPr>
          <p:nvPr/>
        </p:nvPicPr>
        <p:blipFill>
          <a:blip r:embed="rId16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 sz="1000" smtClean="0">
                <a:latin typeface="Arial" pitchFamily="34" charset="0"/>
              </a:defRPr>
            </a:lvl1pPr>
          </a:lstStyle>
          <a:p>
            <a:fld id="{EA61ABF0-8667-4F2E-8895-9DAF044CF53E}" type="datetimeFigureOut">
              <a:rPr lang="es-ES" smtClean="0"/>
              <a:pPr/>
              <a:t>09/02/2011</a:t>
            </a:fld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FontTx/>
              <a:buNone/>
              <a:defRPr sz="1400" smtClean="0">
                <a:latin typeface="Arial" pitchFamily="34" charset="0"/>
              </a:defRPr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234238" y="6400800"/>
            <a:ext cx="1909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400" b="1">
                <a:solidFill>
                  <a:srgbClr val="C0C0C0"/>
                </a:solidFill>
                <a:latin typeface="+mn-lt"/>
              </a:rPr>
              <a:t>nlp.uned.es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elct.fbk.eu/QA4MR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3600" y="476672"/>
            <a:ext cx="6477000" cy="2647528"/>
          </a:xfrm>
        </p:spPr>
        <p:txBody>
          <a:bodyPr/>
          <a:lstStyle/>
          <a:p>
            <a:r>
              <a:rPr lang="en-US" sz="4400" noProof="0" dirty="0" smtClean="0"/>
              <a:t>Question Answering for Machine Reading Evaluation</a:t>
            </a:r>
            <a:br>
              <a:rPr lang="en-US" sz="4400" noProof="0" dirty="0" smtClean="0"/>
            </a:br>
            <a:r>
              <a:rPr lang="en-US" sz="1800" noProof="0" dirty="0" smtClean="0"/>
              <a:t/>
            </a:r>
            <a:br>
              <a:rPr lang="en-US" sz="1800" noProof="0" dirty="0" smtClean="0"/>
            </a:br>
            <a:r>
              <a:rPr lang="en-US" sz="1800" noProof="0" dirty="0" err="1" smtClean="0"/>
              <a:t>Evaluation</a:t>
            </a:r>
            <a:r>
              <a:rPr lang="en-US" sz="1800" noProof="0" dirty="0" smtClean="0"/>
              <a:t> Campaign at CLEF 2011</a:t>
            </a:r>
            <a:endParaRPr lang="en-US" sz="1800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33600" y="3733800"/>
            <a:ext cx="6477000" cy="2287488"/>
          </a:xfrm>
        </p:spPr>
        <p:txBody>
          <a:bodyPr/>
          <a:lstStyle/>
          <a:p>
            <a:r>
              <a:rPr lang="en-US" sz="2400" noProof="0" dirty="0" err="1" smtClean="0"/>
              <a:t>Anselmo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Peñas</a:t>
            </a:r>
            <a:r>
              <a:rPr lang="en-US" sz="2400" noProof="0" dirty="0" smtClean="0"/>
              <a:t> (UNED, Spain)</a:t>
            </a:r>
          </a:p>
          <a:p>
            <a:r>
              <a:rPr lang="en-US" sz="2400" noProof="0" dirty="0" smtClean="0"/>
              <a:t>Eduard </a:t>
            </a:r>
            <a:r>
              <a:rPr lang="en-US" sz="2400" noProof="0" dirty="0" err="1" smtClean="0"/>
              <a:t>Hovy</a:t>
            </a:r>
            <a:r>
              <a:rPr lang="en-US" sz="2400" noProof="0" dirty="0" smtClean="0"/>
              <a:t> (USC-ISI, USA)</a:t>
            </a:r>
          </a:p>
          <a:p>
            <a:r>
              <a:rPr lang="en-US" sz="2400" noProof="0" dirty="0" smtClean="0"/>
              <a:t>Pamela </a:t>
            </a:r>
            <a:r>
              <a:rPr lang="en-US" sz="2400" noProof="0" dirty="0" err="1" smtClean="0"/>
              <a:t>Forner</a:t>
            </a:r>
            <a:r>
              <a:rPr lang="en-US" sz="2400" noProof="0" dirty="0" smtClean="0"/>
              <a:t> (CELCT, Italy)</a:t>
            </a:r>
          </a:p>
          <a:p>
            <a:r>
              <a:rPr lang="en-US" sz="2400" noProof="0" dirty="0" smtClean="0"/>
              <a:t>Richard Sutcliffe (</a:t>
            </a:r>
            <a:r>
              <a:rPr lang="en-US" sz="2400" dirty="0" smtClean="0"/>
              <a:t>U. Limerick</a:t>
            </a:r>
            <a:r>
              <a:rPr lang="en-US" sz="2400" dirty="0"/>
              <a:t>, </a:t>
            </a:r>
            <a:r>
              <a:rPr lang="en-US" sz="2400" dirty="0" smtClean="0"/>
              <a:t>Ireland)</a:t>
            </a:r>
            <a:endParaRPr lang="en-US" sz="2400" noProof="0" dirty="0" smtClean="0"/>
          </a:p>
          <a:p>
            <a:r>
              <a:rPr lang="en-US" sz="2400" noProof="0" dirty="0" smtClean="0"/>
              <a:t>Álvaro Rodrigo (UNED, Spain)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243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gaps</a:t>
            </a:r>
            <a:endParaRPr lang="en-US" dirty="0"/>
          </a:p>
        </p:txBody>
      </p:sp>
      <p:sp>
        <p:nvSpPr>
          <p:cNvPr id="3" name="2 CuadroTexto"/>
          <p:cNvSpPr txBox="1"/>
          <p:nvPr/>
        </p:nvSpPr>
        <p:spPr>
          <a:xfrm>
            <a:off x="2359325" y="197553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Company A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3799484" y="3550553"/>
            <a:ext cx="16671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Company B</a:t>
            </a:r>
            <a:endParaRPr lang="en-US" dirty="0"/>
          </a:p>
        </p:txBody>
      </p:sp>
      <p:sp>
        <p:nvSpPr>
          <p:cNvPr id="5" name="4 CuadroTexto"/>
          <p:cNvSpPr txBox="1"/>
          <p:nvPr/>
        </p:nvSpPr>
        <p:spPr>
          <a:xfrm>
            <a:off x="848137" y="3550553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Well C</a:t>
            </a:r>
            <a:endParaRPr lang="en-US" dirty="0"/>
          </a:p>
        </p:txBody>
      </p:sp>
      <p:cxnSp>
        <p:nvCxnSpPr>
          <p:cNvPr id="7" name="6 Conector recto de flecha"/>
          <p:cNvCxnSpPr>
            <a:stCxn id="3" idx="2"/>
            <a:endCxn id="5" idx="0"/>
          </p:cNvCxnSpPr>
          <p:nvPr/>
        </p:nvCxnSpPr>
        <p:spPr bwMode="auto">
          <a:xfrm flipH="1">
            <a:off x="1568217" y="2344868"/>
            <a:ext cx="1511188" cy="12056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7 Conector recto de flecha"/>
          <p:cNvCxnSpPr>
            <a:stCxn id="4" idx="1"/>
            <a:endCxn id="5" idx="3"/>
          </p:cNvCxnSpPr>
          <p:nvPr/>
        </p:nvCxnSpPr>
        <p:spPr bwMode="auto">
          <a:xfrm flipH="1">
            <a:off x="2288297" y="3735219"/>
            <a:ext cx="1511187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1" name="10 Conector recto de flecha"/>
          <p:cNvCxnSpPr>
            <a:stCxn id="3" idx="2"/>
            <a:endCxn id="4" idx="0"/>
          </p:cNvCxnSpPr>
          <p:nvPr/>
        </p:nvCxnSpPr>
        <p:spPr bwMode="auto">
          <a:xfrm>
            <a:off x="3079405" y="2344868"/>
            <a:ext cx="1553649" cy="120568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13 CuadroTexto"/>
          <p:cNvSpPr txBox="1"/>
          <p:nvPr/>
        </p:nvSpPr>
        <p:spPr>
          <a:xfrm>
            <a:off x="3583461" y="26264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500697" y="26264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drills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339752" y="3847744"/>
            <a:ext cx="1440160" cy="37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Owns | P</a:t>
            </a:r>
            <a:endParaRPr lang="en-US" dirty="0"/>
          </a:p>
        </p:txBody>
      </p:sp>
      <p:sp>
        <p:nvSpPr>
          <p:cNvPr id="37" name="36 Elipse"/>
          <p:cNvSpPr/>
          <p:nvPr/>
        </p:nvSpPr>
        <p:spPr bwMode="auto">
          <a:xfrm>
            <a:off x="2138365" y="3343688"/>
            <a:ext cx="1913148" cy="100811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539552" y="450912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Acquire this knowledge from the reference collection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6875724" y="294771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Queensland</a:t>
            </a:r>
            <a:endParaRPr lang="en-US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875724" y="1975536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59" name="58 CuadroTexto"/>
          <p:cNvSpPr txBox="1"/>
          <p:nvPr/>
        </p:nvSpPr>
        <p:spPr>
          <a:xfrm>
            <a:off x="6876256" y="3858760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Surat</a:t>
            </a:r>
            <a:r>
              <a:rPr lang="en-US" dirty="0" smtClean="0"/>
              <a:t> Basin</a:t>
            </a:r>
            <a:endParaRPr lang="en-US" dirty="0"/>
          </a:p>
        </p:txBody>
      </p:sp>
      <p:cxnSp>
        <p:nvCxnSpPr>
          <p:cNvPr id="60" name="59 Conector recto de flecha"/>
          <p:cNvCxnSpPr>
            <a:stCxn id="57" idx="0"/>
            <a:endCxn id="58" idx="2"/>
          </p:cNvCxnSpPr>
          <p:nvPr/>
        </p:nvCxnSpPr>
        <p:spPr bwMode="auto">
          <a:xfrm flipV="1">
            <a:off x="7595804" y="2344868"/>
            <a:ext cx="0" cy="60284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Conector recto de flecha"/>
          <p:cNvCxnSpPr>
            <a:stCxn id="59" idx="0"/>
            <a:endCxn id="57" idx="2"/>
          </p:cNvCxnSpPr>
          <p:nvPr/>
        </p:nvCxnSpPr>
        <p:spPr bwMode="auto">
          <a:xfrm flipH="1" flipV="1">
            <a:off x="7595804" y="3317042"/>
            <a:ext cx="532" cy="54171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65 CuadroTexto"/>
          <p:cNvSpPr txBox="1"/>
          <p:nvPr/>
        </p:nvSpPr>
        <p:spPr>
          <a:xfrm>
            <a:off x="6084168" y="246162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s part of</a:t>
            </a:r>
            <a:endParaRPr lang="en-US" dirty="0"/>
          </a:p>
        </p:txBody>
      </p:sp>
      <p:sp>
        <p:nvSpPr>
          <p:cNvPr id="67" name="66 CuadroTexto"/>
          <p:cNvSpPr txBox="1"/>
          <p:nvPr/>
        </p:nvSpPr>
        <p:spPr>
          <a:xfrm>
            <a:off x="6107626" y="340323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s part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3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</a:t>
            </a:r>
          </a:p>
          <a:p>
            <a:pPr lvl="2"/>
            <a:r>
              <a:rPr lang="en-US" dirty="0" smtClean="0"/>
              <a:t>No external sources of knowledge</a:t>
            </a:r>
          </a:p>
          <a:p>
            <a:pPr lvl="2"/>
            <a:r>
              <a:rPr lang="en-US" dirty="0" smtClean="0"/>
              <a:t>Only the given reference collection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Type II</a:t>
            </a:r>
          </a:p>
          <a:p>
            <a:pPr lvl="2"/>
            <a:r>
              <a:rPr lang="en-US" dirty="0" smtClean="0"/>
              <a:t>With external sources</a:t>
            </a:r>
          </a:p>
          <a:p>
            <a:pPr lvl="2"/>
            <a:r>
              <a:rPr lang="en-US" dirty="0" smtClean="0"/>
              <a:t>Specify which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49266"/>
              </p:ext>
            </p:extLst>
          </p:nvPr>
        </p:nvGraphicFramePr>
        <p:xfrm>
          <a:off x="1475656" y="2276872"/>
          <a:ext cx="684076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496"/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Guidelines and Samples of tests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February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Release of topics and reference corpora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April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Test set release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June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Run submissions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June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Results to the participants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July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Submission of Notebook Papers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August - September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475656" y="5373216"/>
            <a:ext cx="51162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Web site: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://celct.fbk.eu/QA4MRE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78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Committee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24464" cy="4114800"/>
          </a:xfrm>
        </p:spPr>
        <p:txBody>
          <a:bodyPr/>
          <a:lstStyle/>
          <a:p>
            <a:r>
              <a:rPr lang="en-US" sz="2000" dirty="0"/>
              <a:t>Ken Barker, </a:t>
            </a:r>
            <a:r>
              <a:rPr lang="en-US" sz="2000" dirty="0">
                <a:solidFill>
                  <a:schemeClr val="accent2"/>
                </a:solidFill>
              </a:rPr>
              <a:t>University of Texas at Austin, </a:t>
            </a:r>
            <a:r>
              <a:rPr lang="en-US" sz="2000" dirty="0" smtClean="0">
                <a:solidFill>
                  <a:schemeClr val="accent2"/>
                </a:solidFill>
              </a:rPr>
              <a:t>US</a:t>
            </a:r>
          </a:p>
          <a:p>
            <a:r>
              <a:rPr lang="en-US" sz="2000" dirty="0" smtClean="0"/>
              <a:t>Johan </a:t>
            </a:r>
            <a:r>
              <a:rPr lang="en-US" sz="2000" dirty="0" err="1"/>
              <a:t>Bos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Rijksuniversiteit</a:t>
            </a:r>
            <a:r>
              <a:rPr lang="en-US" sz="2000" dirty="0">
                <a:solidFill>
                  <a:schemeClr val="accent2"/>
                </a:solidFill>
              </a:rPr>
              <a:t> Groningen, </a:t>
            </a:r>
            <a:r>
              <a:rPr lang="en-US" sz="2000" dirty="0" smtClean="0">
                <a:solidFill>
                  <a:schemeClr val="accent2"/>
                </a:solidFill>
              </a:rPr>
              <a:t>Netherlands</a:t>
            </a:r>
          </a:p>
          <a:p>
            <a:r>
              <a:rPr lang="en-US" sz="2000" dirty="0" smtClean="0"/>
              <a:t>Peter </a:t>
            </a:r>
            <a:r>
              <a:rPr lang="en-US" sz="2000" dirty="0"/>
              <a:t>Clark, </a:t>
            </a:r>
            <a:r>
              <a:rPr lang="en-US" sz="2000" dirty="0">
                <a:solidFill>
                  <a:schemeClr val="accent2"/>
                </a:solidFill>
              </a:rPr>
              <a:t>Vulcan Inc., </a:t>
            </a:r>
            <a:r>
              <a:rPr lang="en-US" sz="2000" dirty="0" smtClean="0">
                <a:solidFill>
                  <a:schemeClr val="accent2"/>
                </a:solidFill>
              </a:rPr>
              <a:t>US</a:t>
            </a:r>
          </a:p>
          <a:p>
            <a:r>
              <a:rPr lang="en-US" sz="2000" dirty="0" err="1" smtClean="0"/>
              <a:t>Ido</a:t>
            </a:r>
            <a:r>
              <a:rPr lang="en-US" sz="2000" dirty="0" smtClean="0"/>
              <a:t> </a:t>
            </a:r>
            <a:r>
              <a:rPr lang="en-US" sz="2000" dirty="0"/>
              <a:t>Dagan, </a:t>
            </a:r>
            <a:r>
              <a:rPr lang="en-US" sz="2000" dirty="0">
                <a:solidFill>
                  <a:schemeClr val="accent2"/>
                </a:solidFill>
              </a:rPr>
              <a:t>Bar-</a:t>
            </a:r>
            <a:r>
              <a:rPr lang="en-US" sz="2000" dirty="0" err="1">
                <a:solidFill>
                  <a:schemeClr val="accent2"/>
                </a:solidFill>
              </a:rPr>
              <a:t>Ilan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University, Israel</a:t>
            </a:r>
          </a:p>
          <a:p>
            <a:r>
              <a:rPr lang="en-US" sz="2000" dirty="0" smtClean="0"/>
              <a:t>Bernardo </a:t>
            </a:r>
            <a:r>
              <a:rPr lang="en-US" sz="2000" dirty="0" err="1"/>
              <a:t>Magnini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Fondazione</a:t>
            </a:r>
            <a:r>
              <a:rPr lang="en-US" sz="2000" dirty="0">
                <a:solidFill>
                  <a:schemeClr val="accent2"/>
                </a:solidFill>
              </a:rPr>
              <a:t> Bruno Kessler, </a:t>
            </a:r>
            <a:r>
              <a:rPr lang="en-US" sz="2000" dirty="0" smtClean="0">
                <a:solidFill>
                  <a:schemeClr val="accent2"/>
                </a:solidFill>
              </a:rPr>
              <a:t>Italy</a:t>
            </a:r>
          </a:p>
          <a:p>
            <a:r>
              <a:rPr lang="en-US" sz="2000" dirty="0" smtClean="0"/>
              <a:t>Dan </a:t>
            </a:r>
            <a:r>
              <a:rPr lang="en-US" sz="2000" dirty="0"/>
              <a:t>Moldovan, </a:t>
            </a:r>
            <a:r>
              <a:rPr lang="en-US" sz="2000" dirty="0">
                <a:solidFill>
                  <a:schemeClr val="accent2"/>
                </a:solidFill>
              </a:rPr>
              <a:t>University of Texas at Dallas, US 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dirty="0" err="1" smtClean="0"/>
              <a:t>Emanuele</a:t>
            </a:r>
            <a:r>
              <a:rPr lang="en-US" sz="2000" dirty="0" smtClean="0"/>
              <a:t> </a:t>
            </a:r>
            <a:r>
              <a:rPr lang="en-US" sz="2000" dirty="0" err="1"/>
              <a:t>Pianta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chemeClr val="accent2"/>
                </a:solidFill>
              </a:rPr>
              <a:t>Fondazione</a:t>
            </a:r>
            <a:r>
              <a:rPr lang="en-US" sz="2000" dirty="0">
                <a:solidFill>
                  <a:schemeClr val="accent2"/>
                </a:solidFill>
              </a:rPr>
              <a:t> Bruno Kessler, and CELCT, </a:t>
            </a:r>
            <a:r>
              <a:rPr lang="en-US" sz="2000" dirty="0" smtClean="0">
                <a:solidFill>
                  <a:schemeClr val="accent2"/>
                </a:solidFill>
              </a:rPr>
              <a:t>Italy</a:t>
            </a:r>
          </a:p>
          <a:p>
            <a:r>
              <a:rPr lang="en-US" sz="2000" dirty="0" smtClean="0"/>
              <a:t>John </a:t>
            </a:r>
            <a:r>
              <a:rPr lang="en-US" sz="2000" dirty="0" err="1"/>
              <a:t>Prager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accent2"/>
                </a:solidFill>
              </a:rPr>
              <a:t>IBM, </a:t>
            </a:r>
            <a:r>
              <a:rPr lang="en-US" sz="2000" dirty="0" smtClean="0">
                <a:solidFill>
                  <a:schemeClr val="accent2"/>
                </a:solidFill>
              </a:rPr>
              <a:t>US</a:t>
            </a:r>
          </a:p>
          <a:p>
            <a:r>
              <a:rPr lang="en-US" sz="2000" dirty="0" smtClean="0"/>
              <a:t>Dan </a:t>
            </a:r>
            <a:r>
              <a:rPr lang="en-US" sz="2000" dirty="0" err="1"/>
              <a:t>Tufis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chemeClr val="accent2"/>
                </a:solidFill>
              </a:rPr>
              <a:t>RACAI, Romania</a:t>
            </a:r>
          </a:p>
          <a:p>
            <a:r>
              <a:rPr lang="en-US" sz="2000" dirty="0" err="1" smtClean="0"/>
              <a:t>Hoa</a:t>
            </a:r>
            <a:r>
              <a:rPr lang="en-US" sz="2000" dirty="0" smtClean="0"/>
              <a:t> </a:t>
            </a:r>
            <a:r>
              <a:rPr lang="en-US" sz="2000" dirty="0" err="1"/>
              <a:t>Trang</a:t>
            </a:r>
            <a:r>
              <a:rPr lang="en-US" sz="2000" dirty="0"/>
              <a:t> Dang, </a:t>
            </a:r>
            <a:r>
              <a:rPr lang="en-US" sz="2000" dirty="0">
                <a:solidFill>
                  <a:schemeClr val="accent2"/>
                </a:solidFill>
              </a:rPr>
              <a:t>NIST, </a:t>
            </a:r>
            <a:r>
              <a:rPr lang="en-US" sz="2000" dirty="0" smtClean="0">
                <a:solidFill>
                  <a:schemeClr val="accent2"/>
                </a:solidFill>
              </a:rPr>
              <a:t>US</a:t>
            </a:r>
            <a:endParaRPr lang="es-E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the organization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Working group is open to collaboration</a:t>
            </a:r>
          </a:p>
          <a:p>
            <a:pPr lvl="2"/>
            <a:r>
              <a:rPr lang="en-US" dirty="0" smtClean="0"/>
              <a:t>Development collections</a:t>
            </a:r>
          </a:p>
          <a:p>
            <a:pPr lvl="2"/>
            <a:r>
              <a:rPr lang="en-US" dirty="0" smtClean="0"/>
              <a:t>Add new languages</a:t>
            </a:r>
          </a:p>
          <a:p>
            <a:pPr lvl="2"/>
            <a:r>
              <a:rPr lang="en-US" dirty="0" smtClean="0"/>
              <a:t>Define types of questions</a:t>
            </a:r>
          </a:p>
          <a:p>
            <a:pPr lvl="2"/>
            <a:r>
              <a:rPr lang="en-US" dirty="0" smtClean="0"/>
              <a:t>Write down tests about a topic</a:t>
            </a:r>
          </a:p>
          <a:p>
            <a:pPr lvl="2"/>
            <a:r>
              <a:rPr lang="en-US" dirty="0" smtClean="0"/>
              <a:t>…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anselmo@lsi.uned.es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Knowledge-Understanding dependence</a:t>
            </a:r>
            <a:endParaRPr lang="en-US" noProof="0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1235968"/>
          </a:xfrm>
        </p:spPr>
        <p:txBody>
          <a:bodyPr/>
          <a:lstStyle/>
          <a:p>
            <a:pPr marL="0" indent="0">
              <a:buNone/>
            </a:pPr>
            <a:r>
              <a:rPr lang="en-US" sz="3200" noProof="0" dirty="0" smtClean="0"/>
              <a:t>We “understand” because we “know”</a:t>
            </a:r>
            <a:endParaRPr lang="en-US" sz="3200" noProof="0" dirty="0"/>
          </a:p>
        </p:txBody>
      </p:sp>
      <p:sp>
        <p:nvSpPr>
          <p:cNvPr id="9" name="8 Rectángulo"/>
          <p:cNvSpPr/>
          <p:nvPr/>
        </p:nvSpPr>
        <p:spPr>
          <a:xfrm>
            <a:off x="971600" y="3429000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Capture ‘</a:t>
            </a:r>
            <a:r>
              <a:rPr lang="es-ES" sz="2400" dirty="0" err="1" smtClean="0"/>
              <a:t>knowledge</a:t>
            </a:r>
            <a:r>
              <a:rPr lang="es-ES" sz="2400" dirty="0" smtClean="0"/>
              <a:t>’ </a:t>
            </a:r>
          </a:p>
          <a:p>
            <a:pPr algn="ctr"/>
            <a:r>
              <a:rPr lang="es-ES" sz="2400" dirty="0" err="1" smtClean="0"/>
              <a:t>expressed</a:t>
            </a:r>
            <a:r>
              <a:rPr lang="es-ES" sz="2400" dirty="0" smtClean="0"/>
              <a:t> in </a:t>
            </a:r>
            <a:r>
              <a:rPr lang="es-ES" sz="2400" dirty="0" err="1" smtClean="0"/>
              <a:t>texts</a:t>
            </a:r>
            <a:endParaRPr lang="es-ES" sz="2400" dirty="0"/>
          </a:p>
        </p:txBody>
      </p:sp>
      <p:grpSp>
        <p:nvGrpSpPr>
          <p:cNvPr id="11" name="10 Grupo"/>
          <p:cNvGrpSpPr/>
          <p:nvPr/>
        </p:nvGrpSpPr>
        <p:grpSpPr>
          <a:xfrm>
            <a:off x="2771800" y="2708920"/>
            <a:ext cx="5739190" cy="1181745"/>
            <a:chOff x="2771800" y="2708920"/>
            <a:chExt cx="5739190" cy="1181745"/>
          </a:xfrm>
        </p:grpSpPr>
        <p:sp>
          <p:nvSpPr>
            <p:cNvPr id="10" name="9 Rectángulo"/>
            <p:cNvSpPr/>
            <p:nvPr/>
          </p:nvSpPr>
          <p:spPr>
            <a:xfrm>
              <a:off x="5076056" y="3429000"/>
              <a:ext cx="343493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2400" dirty="0" smtClean="0"/>
                <a:t>‘</a:t>
              </a:r>
              <a:r>
                <a:rPr lang="es-ES" sz="2400" dirty="0" err="1" smtClean="0"/>
                <a:t>Understand</a:t>
              </a:r>
              <a:r>
                <a:rPr lang="es-ES" sz="2400" dirty="0" smtClean="0"/>
                <a:t>’ </a:t>
              </a:r>
              <a:r>
                <a:rPr lang="es-ES" sz="2400" dirty="0" err="1" smtClean="0"/>
                <a:t>language</a:t>
              </a:r>
              <a:endParaRPr lang="es-ES" sz="2400" dirty="0"/>
            </a:p>
          </p:txBody>
        </p:sp>
        <p:sp>
          <p:nvSpPr>
            <p:cNvPr id="13" name="12 Flecha curvada hacia abajo"/>
            <p:cNvSpPr/>
            <p:nvPr/>
          </p:nvSpPr>
          <p:spPr bwMode="auto">
            <a:xfrm flipH="1">
              <a:off x="2771800" y="2708920"/>
              <a:ext cx="4392488" cy="720080"/>
            </a:xfrm>
            <a:prstGeom prst="curvedDownArrow">
              <a:avLst/>
            </a:pr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</p:grpSp>
      <p:sp>
        <p:nvSpPr>
          <p:cNvPr id="14" name="13 Flecha curvada hacia abajo"/>
          <p:cNvSpPr/>
          <p:nvPr/>
        </p:nvSpPr>
        <p:spPr bwMode="auto">
          <a:xfrm flipV="1">
            <a:off x="2627784" y="4466278"/>
            <a:ext cx="4392488" cy="720080"/>
          </a:xfrm>
          <a:prstGeom prst="curvedDown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4000" dirty="0" smtClean="0"/>
              <a:t>Control the variable of knowledge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368480" cy="4692352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ability </a:t>
            </a:r>
            <a:r>
              <a:rPr lang="en-US" sz="2400" dirty="0" smtClean="0"/>
              <a:t>of making inferences </a:t>
            </a:r>
            <a:r>
              <a:rPr lang="en-US" sz="2400" dirty="0"/>
              <a:t>about texts is correlated </a:t>
            </a:r>
            <a:r>
              <a:rPr lang="en-US" sz="2400" dirty="0" smtClean="0"/>
              <a:t>to </a:t>
            </a:r>
            <a:r>
              <a:rPr lang="en-US" sz="2400" dirty="0"/>
              <a:t>the amount of knowledge </a:t>
            </a:r>
            <a:r>
              <a:rPr lang="en-US" sz="2400" dirty="0" smtClean="0"/>
              <a:t>considered</a:t>
            </a:r>
          </a:p>
          <a:p>
            <a:pPr lvl="1"/>
            <a:r>
              <a:rPr lang="en-US" sz="2200" dirty="0" smtClean="0"/>
              <a:t>This </a:t>
            </a:r>
            <a:r>
              <a:rPr lang="en-US" sz="2200" dirty="0"/>
              <a:t>variable </a:t>
            </a:r>
            <a:r>
              <a:rPr lang="en-US" sz="2200" dirty="0" smtClean="0"/>
              <a:t>has to be taken </a:t>
            </a:r>
            <a:r>
              <a:rPr lang="en-US" sz="2200" dirty="0"/>
              <a:t>into account during </a:t>
            </a:r>
            <a:r>
              <a:rPr lang="en-US" sz="2200" dirty="0" smtClean="0"/>
              <a:t>evaluation</a:t>
            </a:r>
          </a:p>
          <a:p>
            <a:pPr lvl="1"/>
            <a:r>
              <a:rPr lang="en-US" sz="2200" dirty="0" smtClean="0"/>
              <a:t>Otherwise is </a:t>
            </a:r>
            <a:r>
              <a:rPr lang="en-US" sz="2200" dirty="0"/>
              <a:t>very difficult to compare </a:t>
            </a:r>
            <a:r>
              <a:rPr lang="en-US" sz="2200" dirty="0" smtClean="0"/>
              <a:t>methods</a:t>
            </a:r>
          </a:p>
          <a:p>
            <a:pPr lvl="1"/>
            <a:endParaRPr lang="en-US" sz="2200" dirty="0" smtClean="0"/>
          </a:p>
          <a:p>
            <a:r>
              <a:rPr lang="en-US" sz="2400" dirty="0"/>
              <a:t>How to control the variable of knowledge in a reading task</a:t>
            </a:r>
            <a:r>
              <a:rPr lang="en-US" sz="2400" dirty="0" smtClean="0"/>
              <a:t>?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404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Answering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764360"/>
          </a:xfrm>
        </p:spPr>
        <p:txBody>
          <a:bodyPr/>
          <a:lstStyle/>
          <a:p>
            <a:r>
              <a:rPr lang="en-US" sz="2800" dirty="0" smtClean="0"/>
              <a:t>Restricted-domain QA systems </a:t>
            </a:r>
          </a:p>
          <a:p>
            <a:pPr marL="457200" lvl="1" indent="0">
              <a:buNone/>
            </a:pPr>
            <a:r>
              <a:rPr lang="en-US" sz="2400" dirty="0" smtClean="0"/>
              <a:t>1. On </a:t>
            </a:r>
            <a:r>
              <a:rPr lang="en-US" sz="2400" dirty="0"/>
              <a:t>large </a:t>
            </a:r>
            <a:r>
              <a:rPr lang="en-US" sz="2400" dirty="0" smtClean="0"/>
              <a:t>knowledge bases</a:t>
            </a:r>
          </a:p>
          <a:p>
            <a:pPr marL="1200150" lvl="2" indent="-342900"/>
            <a:r>
              <a:rPr lang="en-US" sz="2000" dirty="0" smtClean="0"/>
              <a:t>Structured QA, not aiming </a:t>
            </a:r>
            <a:r>
              <a:rPr lang="en-US" sz="2000" dirty="0"/>
              <a:t>for language understanding</a:t>
            </a:r>
          </a:p>
          <a:p>
            <a:pPr marL="457200" lvl="1" indent="0">
              <a:buNone/>
            </a:pPr>
            <a:r>
              <a:rPr lang="en-US" sz="2400" dirty="0" smtClean="0"/>
              <a:t>2. On </a:t>
            </a:r>
            <a:r>
              <a:rPr lang="en-US" sz="2400" dirty="0"/>
              <a:t>a domain specific </a:t>
            </a:r>
            <a:r>
              <a:rPr lang="en-US" sz="2400" dirty="0" smtClean="0"/>
              <a:t>collection</a:t>
            </a:r>
          </a:p>
          <a:p>
            <a:pPr marL="1200150" lvl="2" indent="-342900"/>
            <a:r>
              <a:rPr lang="en-US" sz="2000" dirty="0" smtClean="0"/>
              <a:t>Information Extraction rules</a:t>
            </a:r>
          </a:p>
          <a:p>
            <a:r>
              <a:rPr lang="en-US" sz="2800" dirty="0" smtClean="0"/>
              <a:t>Open domain QA systems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On open domain collections</a:t>
            </a:r>
          </a:p>
          <a:p>
            <a:pPr marL="1200150" lvl="2" indent="-342900"/>
            <a:r>
              <a:rPr lang="en-US" sz="2000" dirty="0" smtClean="0"/>
              <a:t>Based on retrieval and redundancy</a:t>
            </a:r>
          </a:p>
          <a:p>
            <a:pPr marL="1200150" lvl="2" indent="-342900"/>
            <a:r>
              <a:rPr lang="en-US" sz="2000" dirty="0" smtClean="0"/>
              <a:t>Very limited inference</a:t>
            </a:r>
            <a:endParaRPr lang="en-US" sz="2000" dirty="0"/>
          </a:p>
          <a:p>
            <a:pPr marL="400050"/>
            <a:r>
              <a:rPr lang="en-US" sz="2800" dirty="0" smtClean="0"/>
              <a:t>What’s next in QA? 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8821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dirty="0" smtClean="0"/>
              <a:t>Recognizing Textual Entailment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69235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Test: </a:t>
            </a:r>
            <a:r>
              <a:rPr lang="en-US" sz="2400" dirty="0" smtClean="0"/>
              <a:t>Text (evidence) – Hypothesis pair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Source of knowledge: </a:t>
            </a:r>
            <a:r>
              <a:rPr lang="en-US" sz="2400" dirty="0" smtClean="0"/>
              <a:t>Free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Difficult to evaluate if best systems have better methods or better knowledge or both</a:t>
            </a:r>
            <a:endParaRPr lang="en-US" sz="2400" dirty="0"/>
          </a:p>
          <a:p>
            <a:r>
              <a:rPr lang="en-US" sz="2400" dirty="0" smtClean="0"/>
              <a:t>Cheap evaluation</a:t>
            </a:r>
          </a:p>
          <a:p>
            <a:r>
              <a:rPr lang="en-US" sz="2400" dirty="0" smtClean="0"/>
              <a:t>Reusable 100%</a:t>
            </a:r>
          </a:p>
          <a:p>
            <a:r>
              <a:rPr lang="en-US" sz="2400" dirty="0" smtClean="0"/>
              <a:t>Same framework for any level of complexity</a:t>
            </a:r>
          </a:p>
          <a:p>
            <a:endParaRPr lang="en-US" sz="2400" dirty="0" smtClean="0"/>
          </a:p>
          <a:p>
            <a:r>
              <a:rPr lang="en-US" sz="2400" dirty="0" smtClean="0"/>
              <a:t>What´s next in RTE? Control the variable of knowledge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27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</a:t>
            </a:r>
            <a:r>
              <a:rPr lang="en-US" sz="4400" dirty="0"/>
              <a:t>QA4MRE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296472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Question </a:t>
            </a:r>
            <a:r>
              <a:rPr lang="en-US" sz="2800" dirty="0"/>
              <a:t>Answering for Machine Reading </a:t>
            </a:r>
            <a:r>
              <a:rPr lang="en-US" sz="2800" dirty="0" smtClean="0"/>
              <a:t>Evaluation </a:t>
            </a:r>
            <a:r>
              <a:rPr lang="en-US" sz="2800" dirty="0"/>
              <a:t>(</a:t>
            </a:r>
            <a:r>
              <a:rPr lang="en-US" sz="2800" dirty="0" smtClean="0"/>
              <a:t>QA4MRE)</a:t>
            </a:r>
          </a:p>
          <a:p>
            <a:pPr lvl="2"/>
            <a:r>
              <a:rPr lang="en-US" sz="2200" dirty="0" smtClean="0"/>
              <a:t>New </a:t>
            </a:r>
            <a:r>
              <a:rPr lang="en-US" sz="2200" dirty="0"/>
              <a:t>task of </a:t>
            </a:r>
            <a:r>
              <a:rPr lang="en-US" sz="2200" dirty="0" smtClean="0"/>
              <a:t>QA </a:t>
            </a:r>
            <a:r>
              <a:rPr lang="en-US" sz="2200" dirty="0"/>
              <a:t>Track at </a:t>
            </a:r>
            <a:r>
              <a:rPr lang="en-US" sz="2200" dirty="0" smtClean="0"/>
              <a:t>CLEF 2011</a:t>
            </a:r>
          </a:p>
          <a:p>
            <a:pPr lvl="2"/>
            <a:endParaRPr lang="en-US" sz="2200" dirty="0" smtClean="0"/>
          </a:p>
          <a:p>
            <a:r>
              <a:rPr lang="en-US" dirty="0" smtClean="0"/>
              <a:t>General Goal</a:t>
            </a:r>
          </a:p>
          <a:p>
            <a:pPr lvl="1"/>
            <a:r>
              <a:rPr lang="en-US" dirty="0" smtClean="0"/>
              <a:t>Measure </a:t>
            </a:r>
            <a:r>
              <a:rPr lang="en-US" dirty="0"/>
              <a:t>progress in two reading </a:t>
            </a:r>
            <a:r>
              <a:rPr lang="en-US" dirty="0" smtClean="0"/>
              <a:t>abilities</a:t>
            </a:r>
          </a:p>
          <a:p>
            <a:pPr lvl="2"/>
            <a:r>
              <a:rPr lang="en-US" dirty="0" smtClean="0"/>
              <a:t>Capture </a:t>
            </a:r>
            <a:r>
              <a:rPr lang="en-US" dirty="0"/>
              <a:t>knowledge from text </a:t>
            </a:r>
            <a:r>
              <a:rPr lang="en-US" dirty="0" smtClean="0"/>
              <a:t>collections</a:t>
            </a:r>
          </a:p>
          <a:p>
            <a:pPr lvl="2"/>
            <a:r>
              <a:rPr lang="en-US" dirty="0" smtClean="0"/>
              <a:t>Answer </a:t>
            </a:r>
            <a:r>
              <a:rPr lang="en-US" dirty="0"/>
              <a:t>questions about a single text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3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404320"/>
          </a:xfrm>
        </p:spPr>
        <p:txBody>
          <a:bodyPr/>
          <a:lstStyle/>
          <a:p>
            <a:r>
              <a:rPr lang="en-US" sz="2400" dirty="0" smtClean="0"/>
              <a:t>Don’t fix the representation formalism </a:t>
            </a:r>
          </a:p>
          <a:p>
            <a:pPr lvl="1"/>
            <a:r>
              <a:rPr lang="en-US" sz="2000" dirty="0" smtClean="0"/>
              <a:t>Semantic representation beyond sentence level is </a:t>
            </a:r>
            <a:r>
              <a:rPr lang="en-US" sz="2000" dirty="0"/>
              <a:t>part of the research </a:t>
            </a:r>
            <a:r>
              <a:rPr lang="en-US" sz="2000" dirty="0" smtClean="0"/>
              <a:t>agenda</a:t>
            </a:r>
            <a:endParaRPr lang="en-US" sz="2400" dirty="0" smtClean="0"/>
          </a:p>
          <a:p>
            <a:r>
              <a:rPr lang="en-US" sz="2400" dirty="0" smtClean="0"/>
              <a:t>Don't build </a:t>
            </a:r>
            <a:r>
              <a:rPr lang="en-US" sz="2400" dirty="0"/>
              <a:t>systems tuned for specific </a:t>
            </a:r>
            <a:r>
              <a:rPr lang="en-US" sz="2400" dirty="0" smtClean="0"/>
              <a:t>domains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ut </a:t>
            </a:r>
            <a:r>
              <a:rPr lang="en-US" sz="2000" dirty="0"/>
              <a:t>general technologies, able to self-adapt to new contexts or </a:t>
            </a:r>
            <a:r>
              <a:rPr lang="en-US" sz="2000" dirty="0" smtClean="0"/>
              <a:t>topics</a:t>
            </a:r>
          </a:p>
          <a:p>
            <a:r>
              <a:rPr lang="en-US" sz="2200" dirty="0" smtClean="0"/>
              <a:t>Evaluate reading abilities</a:t>
            </a:r>
          </a:p>
          <a:p>
            <a:pPr lvl="1"/>
            <a:r>
              <a:rPr lang="en-US" sz="2000" dirty="0" smtClean="0"/>
              <a:t>Knowledge acquisition</a:t>
            </a:r>
            <a:endParaRPr lang="en-US" sz="1600" dirty="0" smtClean="0"/>
          </a:p>
          <a:p>
            <a:pPr lvl="1"/>
            <a:r>
              <a:rPr lang="en-US" sz="2000" dirty="0" smtClean="0"/>
              <a:t>Answer questions about a single document</a:t>
            </a:r>
          </a:p>
          <a:p>
            <a:r>
              <a:rPr lang="en-US" sz="2200" dirty="0" smtClean="0"/>
              <a:t>Control the role </a:t>
            </a:r>
            <a:r>
              <a:rPr lang="en-US" sz="2200" smtClean="0"/>
              <a:t>of knowledge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077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knowledge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476328"/>
          </a:xfrm>
        </p:spPr>
        <p:txBody>
          <a:bodyPr/>
          <a:lstStyle/>
          <a:p>
            <a:r>
              <a:rPr lang="en-US" sz="2400" dirty="0" smtClean="0"/>
              <a:t>Text Collection</a:t>
            </a:r>
          </a:p>
          <a:p>
            <a:pPr lvl="1"/>
            <a:r>
              <a:rPr lang="en-US" sz="2000" dirty="0" smtClean="0"/>
              <a:t>Big and diverse enough to acquire required knowledge</a:t>
            </a:r>
          </a:p>
          <a:p>
            <a:pPr lvl="2"/>
            <a:r>
              <a:rPr lang="en-US" sz="1600" dirty="0" smtClean="0"/>
              <a:t>Impossible for all possible topics</a:t>
            </a:r>
          </a:p>
          <a:p>
            <a:pPr lvl="1"/>
            <a:r>
              <a:rPr lang="en-US" sz="2000" dirty="0" smtClean="0"/>
              <a:t>Define a scalable strategy: topic by topic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Several topics</a:t>
            </a:r>
          </a:p>
          <a:p>
            <a:pPr lvl="1"/>
            <a:r>
              <a:rPr lang="en-US" sz="2000" dirty="0" smtClean="0"/>
              <a:t>Narrow </a:t>
            </a:r>
            <a:r>
              <a:rPr lang="en-US" sz="2000" dirty="0"/>
              <a:t>enough to limit </a:t>
            </a:r>
            <a:r>
              <a:rPr lang="en-US" sz="2000" dirty="0" smtClean="0"/>
              <a:t>knowledge needed </a:t>
            </a:r>
            <a:r>
              <a:rPr lang="en-US" sz="2000" dirty="0" smtClean="0">
                <a:solidFill>
                  <a:schemeClr val="accent2"/>
                </a:solidFill>
              </a:rPr>
              <a:t>(e.g. Petroleum industry, European </a:t>
            </a:r>
            <a:r>
              <a:rPr lang="en-US" sz="2000" dirty="0">
                <a:solidFill>
                  <a:schemeClr val="accent2"/>
                </a:solidFill>
              </a:rPr>
              <a:t>Football </a:t>
            </a:r>
            <a:r>
              <a:rPr lang="en-US" sz="2000" dirty="0" smtClean="0">
                <a:solidFill>
                  <a:schemeClr val="accent2"/>
                </a:solidFill>
              </a:rPr>
              <a:t>League, Disarmament </a:t>
            </a:r>
            <a:r>
              <a:rPr lang="en-US" sz="2000" dirty="0">
                <a:solidFill>
                  <a:schemeClr val="accent2"/>
                </a:solidFill>
              </a:rPr>
              <a:t>of the Irish Republican </a:t>
            </a:r>
            <a:r>
              <a:rPr lang="en-US" sz="2000" dirty="0" smtClean="0">
                <a:solidFill>
                  <a:schemeClr val="accent2"/>
                </a:solidFill>
              </a:rPr>
              <a:t>Army, etc.)</a:t>
            </a:r>
          </a:p>
          <a:p>
            <a:pPr lvl="1"/>
            <a:r>
              <a:rPr lang="en-US" sz="2000" dirty="0" smtClean="0"/>
              <a:t>Reference collection per </a:t>
            </a:r>
            <a:r>
              <a:rPr lang="en-US" sz="2000" dirty="0"/>
              <a:t>topic (10,000-50,000 docs.)</a:t>
            </a:r>
          </a:p>
          <a:p>
            <a:pPr lvl="2"/>
            <a:r>
              <a:rPr lang="en-US" sz="1600" dirty="0"/>
              <a:t>Documents defining concepts about the topic (e.g. </a:t>
            </a:r>
            <a:r>
              <a:rPr lang="en-US" sz="1600" dirty="0" err="1"/>
              <a:t>wikipedia</a:t>
            </a:r>
            <a:r>
              <a:rPr lang="en-US" sz="1600" dirty="0"/>
              <a:t>)</a:t>
            </a:r>
          </a:p>
          <a:p>
            <a:pPr lvl="2"/>
            <a:r>
              <a:rPr lang="en-US" sz="1600" dirty="0" smtClean="0"/>
              <a:t>News about the topic</a:t>
            </a:r>
            <a:endParaRPr lang="en-US" sz="1600" dirty="0"/>
          </a:p>
          <a:p>
            <a:pPr lvl="2"/>
            <a:r>
              <a:rPr lang="en-US" sz="1600" dirty="0"/>
              <a:t>Web pages, blogs, opinions</a:t>
            </a:r>
          </a:p>
        </p:txBody>
      </p:sp>
    </p:spTree>
    <p:extLst>
      <p:ext uri="{BB962C8B-B14F-4D97-AF65-F5344CB8AC3E}">
        <p14:creationId xmlns:p14="http://schemas.microsoft.com/office/powerpoint/2010/main" val="7516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test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132856"/>
            <a:ext cx="4104456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Text</a:t>
            </a:r>
          </a:p>
          <a:p>
            <a:endParaRPr lang="en-US" dirty="0"/>
          </a:p>
          <a:p>
            <a:r>
              <a:rPr lang="en-US" dirty="0" smtClean="0"/>
              <a:t>Coal </a:t>
            </a:r>
            <a:r>
              <a:rPr lang="en-US" dirty="0"/>
              <a:t>seam gas drilling in Australia's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smtClean="0"/>
              <a:t>Basin has </a:t>
            </a:r>
            <a:r>
              <a:rPr lang="en-US" dirty="0"/>
              <a:t>been halted by </a:t>
            </a:r>
            <a:r>
              <a:rPr lang="en-US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flooding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Australia's </a:t>
            </a:r>
            <a:r>
              <a:rPr lang="en-US" b="1" u="sng" dirty="0" err="1">
                <a:solidFill>
                  <a:schemeClr val="accent2"/>
                </a:solidFill>
              </a:rPr>
              <a:t>Easternwell</a:t>
            </a:r>
            <a:r>
              <a:rPr lang="en-US" dirty="0"/>
              <a:t>, being acquired by </a:t>
            </a:r>
            <a:r>
              <a:rPr lang="en-US" dirty="0" err="1"/>
              <a:t>Transfield</a:t>
            </a:r>
            <a:r>
              <a:rPr lang="en-US" dirty="0"/>
              <a:t> </a:t>
            </a:r>
            <a:r>
              <a:rPr lang="en-US" dirty="0" smtClean="0"/>
              <a:t>Services, </a:t>
            </a:r>
            <a:r>
              <a:rPr lang="en-US" dirty="0"/>
              <a:t>has </a:t>
            </a:r>
            <a:r>
              <a:rPr lang="en-US" dirty="0" smtClean="0"/>
              <a:t>ceased </a:t>
            </a:r>
            <a:r>
              <a:rPr lang="en-US" dirty="0"/>
              <a:t>drilling because of </a:t>
            </a:r>
            <a:r>
              <a:rPr lang="en-US" b="1" u="sng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the flooding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chemeClr val="accent2"/>
                </a:solidFill>
              </a:rPr>
              <a:t>The </a:t>
            </a:r>
            <a:r>
              <a:rPr lang="en-US" b="1" u="sng" dirty="0">
                <a:solidFill>
                  <a:schemeClr val="accent2"/>
                </a:solidFill>
              </a:rPr>
              <a:t>company </a:t>
            </a:r>
            <a:r>
              <a:rPr lang="en-US" dirty="0"/>
              <a:t>is </a:t>
            </a:r>
            <a:r>
              <a:rPr lang="en-US" b="1" u="sng" dirty="0"/>
              <a:t>drilling</a:t>
            </a:r>
            <a:r>
              <a:rPr lang="en-US" dirty="0"/>
              <a:t> coal seam gas wells </a:t>
            </a:r>
            <a:r>
              <a:rPr lang="en-US" b="1" u="sng" dirty="0"/>
              <a:t>for</a:t>
            </a:r>
            <a:r>
              <a:rPr lang="en-US" dirty="0"/>
              <a:t> Australia's </a:t>
            </a:r>
            <a:r>
              <a:rPr lang="en-US" b="1" u="sng" dirty="0"/>
              <a:t>Santos </a:t>
            </a:r>
            <a:r>
              <a:rPr lang="en-US" b="1" u="sng" dirty="0" smtClean="0"/>
              <a:t>Ltd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Santos said the impact was minimal.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65" y="2409855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Multiple choice test</a:t>
            </a:r>
          </a:p>
          <a:p>
            <a:r>
              <a:rPr lang="en-US" dirty="0" smtClean="0"/>
              <a:t>According to the text…</a:t>
            </a:r>
          </a:p>
          <a:p>
            <a:endParaRPr lang="en-US" dirty="0" smtClean="0"/>
          </a:p>
          <a:p>
            <a:r>
              <a:rPr lang="en-US" b="1" dirty="0" smtClean="0"/>
              <a:t>What </a:t>
            </a:r>
            <a:r>
              <a:rPr lang="en-US" b="1" dirty="0"/>
              <a:t>company owns wells in </a:t>
            </a:r>
            <a:r>
              <a:rPr lang="en-US" b="1" dirty="0" err="1"/>
              <a:t>Surat</a:t>
            </a:r>
            <a:r>
              <a:rPr lang="en-US" b="1" dirty="0"/>
              <a:t> Basin</a:t>
            </a:r>
            <a:r>
              <a:rPr lang="en-US" b="1" dirty="0" smtClean="0"/>
              <a:t>?</a:t>
            </a:r>
          </a:p>
          <a:p>
            <a:pPr marL="342900" indent="-342900">
              <a:buAutoNum type="alphaLcParenR"/>
            </a:pPr>
            <a:r>
              <a:rPr lang="en-US" dirty="0" smtClean="0"/>
              <a:t>Australia</a:t>
            </a:r>
          </a:p>
          <a:p>
            <a:pPr marL="342900" indent="-342900">
              <a:buAutoNum type="alphaLcParenR"/>
            </a:pPr>
            <a:r>
              <a:rPr lang="en-US" dirty="0" smtClean="0"/>
              <a:t>Coal seam gas wells</a:t>
            </a:r>
          </a:p>
          <a:p>
            <a:pPr marL="342900" indent="-342900">
              <a:buAutoNum type="alphaLcParenR"/>
            </a:pPr>
            <a:r>
              <a:rPr lang="en-US" dirty="0" err="1" smtClean="0"/>
              <a:t>Easternwell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err="1" smtClean="0"/>
              <a:t>Transfield</a:t>
            </a:r>
            <a:r>
              <a:rPr lang="en-US" dirty="0" smtClean="0"/>
              <a:t> Services</a:t>
            </a:r>
          </a:p>
          <a:p>
            <a:pPr marL="342900" indent="-342900">
              <a:buAutoNum type="alphaLcParenR"/>
            </a:pPr>
            <a:r>
              <a:rPr lang="en-US" b="1" u="sng" dirty="0" smtClean="0"/>
              <a:t>Santos Ltd.</a:t>
            </a:r>
          </a:p>
          <a:p>
            <a:pPr marL="342900" indent="-342900">
              <a:buAutoNum type="alphaLcParenR"/>
            </a:pPr>
            <a:r>
              <a:rPr lang="en-US" dirty="0" err="1"/>
              <a:t>Ausam</a:t>
            </a:r>
            <a:r>
              <a:rPr lang="en-US" dirty="0"/>
              <a:t> Energy Corporation </a:t>
            </a:r>
            <a:endParaRPr lang="en-US" dirty="0" smtClean="0"/>
          </a:p>
          <a:p>
            <a:pPr marL="342900" indent="-342900">
              <a:buAutoNum type="alphaLcParenR"/>
            </a:pPr>
            <a:r>
              <a:rPr lang="en-US" dirty="0" smtClean="0"/>
              <a:t>Queensland</a:t>
            </a:r>
          </a:p>
          <a:p>
            <a:pPr marL="342900" indent="-342900">
              <a:buAutoNum type="alphaLcParenR"/>
            </a:pPr>
            <a:r>
              <a:rPr lang="en-US" dirty="0" smtClean="0"/>
              <a:t>Chinchilla</a:t>
            </a:r>
          </a:p>
        </p:txBody>
      </p:sp>
    </p:spTree>
    <p:extLst>
      <p:ext uri="{BB962C8B-B14F-4D97-AF65-F5344CB8AC3E}">
        <p14:creationId xmlns:p14="http://schemas.microsoft.com/office/powerpoint/2010/main" val="293810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Anuk</Template>
  <TotalTime>972</TotalTime>
  <Words>680</Words>
  <Application>Microsoft Office PowerPoint</Application>
  <PresentationFormat>Presentación en pantalla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Anuk</vt:lpstr>
      <vt:lpstr>Question Answering for Machine Reading Evaluation  Evaluation Campaign at CLEF 2011</vt:lpstr>
      <vt:lpstr>Knowledge-Understanding dependence</vt:lpstr>
      <vt:lpstr>Control the variable of knowledge</vt:lpstr>
      <vt:lpstr>Question Answering</vt:lpstr>
      <vt:lpstr>Recognizing Textual Entailment</vt:lpstr>
      <vt:lpstr>Proposal: QA4MRE</vt:lpstr>
      <vt:lpstr>Requirements</vt:lpstr>
      <vt:lpstr>Sources of knowledge</vt:lpstr>
      <vt:lpstr>Reading test</vt:lpstr>
      <vt:lpstr>Knowledge gaps</vt:lpstr>
      <vt:lpstr>Runs</vt:lpstr>
      <vt:lpstr>Schedule</vt:lpstr>
      <vt:lpstr>Program Committee</vt:lpstr>
      <vt:lpstr>Join the organization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for Machine Reading Evaluation</dc:title>
  <dc:creator>Anselmo Peñas</dc:creator>
  <cp:lastModifiedBy>Anselmo Peñas</cp:lastModifiedBy>
  <cp:revision>75</cp:revision>
  <dcterms:created xsi:type="dcterms:W3CDTF">2011-01-10T10:09:07Z</dcterms:created>
  <dcterms:modified xsi:type="dcterms:W3CDTF">2011-02-09T09:46:10Z</dcterms:modified>
</cp:coreProperties>
</file>