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9"/>
  </p:notesMasterIdLst>
  <p:handoutMasterIdLst>
    <p:handoutMasterId r:id="rId20"/>
  </p:handoutMasterIdLst>
  <p:sldIdLst>
    <p:sldId id="256" r:id="rId2"/>
    <p:sldId id="597" r:id="rId3"/>
    <p:sldId id="666" r:id="rId4"/>
    <p:sldId id="655" r:id="rId5"/>
    <p:sldId id="667" r:id="rId6"/>
    <p:sldId id="668" r:id="rId7"/>
    <p:sldId id="643" r:id="rId8"/>
    <p:sldId id="669" r:id="rId9"/>
    <p:sldId id="670" r:id="rId10"/>
    <p:sldId id="677" r:id="rId11"/>
    <p:sldId id="680" r:id="rId12"/>
    <p:sldId id="671" r:id="rId13"/>
    <p:sldId id="673" r:id="rId14"/>
    <p:sldId id="672" r:id="rId15"/>
    <p:sldId id="679" r:id="rId16"/>
    <p:sldId id="653" r:id="rId17"/>
    <p:sldId id="665" r:id="rId1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Candar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Candar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Candar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Candar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Candar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A50021"/>
    <a:srgbClr val="008080"/>
    <a:srgbClr val="006699"/>
    <a:srgbClr val="00FFCC"/>
    <a:srgbClr val="DDDDDD"/>
    <a:srgbClr val="339966"/>
    <a:srgbClr val="A7DC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84" autoAdjust="0"/>
    <p:restoredTop sz="94681" autoAdjust="0"/>
  </p:normalViewPr>
  <p:slideViewPr>
    <p:cSldViewPr>
      <p:cViewPr varScale="1">
        <p:scale>
          <a:sx n="97" d="100"/>
          <a:sy n="97" d="100"/>
        </p:scale>
        <p:origin x="-114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073364188849044E-2"/>
          <c:y val="0.10471788734253731"/>
          <c:w val="0.65809059040721252"/>
          <c:h val="0.691765735844861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Participants</c:v>
                </c:pt>
              </c:strCache>
            </c:strRef>
          </c:tx>
          <c:invertIfNegative val="0"/>
          <c:cat>
            <c:numRef>
              <c:f>Hoja1!$A$2:$A$3</c:f>
              <c:numCache>
                <c:formatCode>General</c:formatCode>
                <c:ptCount val="2"/>
                <c:pt idx="0">
                  <c:v>2011</c:v>
                </c:pt>
                <c:pt idx="1">
                  <c:v>2012</c:v>
                </c:pt>
              </c:numCache>
            </c:numRef>
          </c:cat>
          <c:val>
            <c:numRef>
              <c:f>Hoja1!$B$2:$B$3</c:f>
              <c:numCache>
                <c:formatCode>General</c:formatCode>
                <c:ptCount val="2"/>
                <c:pt idx="0">
                  <c:v>12</c:v>
                </c:pt>
                <c:pt idx="1">
                  <c:v>21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Runs</c:v>
                </c:pt>
              </c:strCache>
            </c:strRef>
          </c:tx>
          <c:invertIfNegative val="0"/>
          <c:cat>
            <c:numRef>
              <c:f>Hoja1!$A$2:$A$3</c:f>
              <c:numCache>
                <c:formatCode>General</c:formatCode>
                <c:ptCount val="2"/>
                <c:pt idx="0">
                  <c:v>2011</c:v>
                </c:pt>
                <c:pt idx="1">
                  <c:v>2012</c:v>
                </c:pt>
              </c:numCache>
            </c:numRef>
          </c:cat>
          <c:val>
            <c:numRef>
              <c:f>Hoja1!$C$2:$C$3</c:f>
              <c:numCache>
                <c:formatCode>General</c:formatCode>
                <c:ptCount val="2"/>
                <c:pt idx="0">
                  <c:v>43</c:v>
                </c:pt>
                <c:pt idx="1">
                  <c:v>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914752"/>
        <c:axId val="24051712"/>
      </c:barChart>
      <c:catAx>
        <c:axId val="23914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051712"/>
        <c:crosses val="autoZero"/>
        <c:auto val="1"/>
        <c:lblAlgn val="ctr"/>
        <c:lblOffset val="100"/>
        <c:noMultiLvlLbl val="0"/>
      </c:catAx>
      <c:valAx>
        <c:axId val="24051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9147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1576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1576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1576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fld id="{59D31CD4-1316-4558-90D4-5B72599AB81E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744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147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fld id="{1A1F5137-1425-47B3-8880-6C05BBB8346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3836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12FE45-8F88-426C-A1A8-AFFFCF212382}" type="slidenum">
              <a:rPr lang="es-ES"/>
              <a:pPr/>
              <a:t>1</a:t>
            </a:fld>
            <a:endParaRPr lang="es-E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1C43B1-5D5B-4494-934C-36FA31CC9D46}" type="slidenum">
              <a:rPr lang="es-ES"/>
              <a:pPr/>
              <a:t>2</a:t>
            </a:fld>
            <a:endParaRPr lang="es-ES"/>
          </a:p>
        </p:txBody>
      </p:sp>
      <p:sp>
        <p:nvSpPr>
          <p:cNvPr id="195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8674" name="Picture 2" descr="fondoAnuk"/>
          <p:cNvPicPr>
            <a:picLocks noChangeAspect="1" noChangeArrowheads="1"/>
          </p:cNvPicPr>
          <p:nvPr/>
        </p:nvPicPr>
        <p:blipFill>
          <a:blip r:embed="rId2" cstate="print">
            <a:lum bright="-48000" contrast="-42000"/>
            <a:grayscl/>
          </a:blip>
          <a:srcRect/>
          <a:stretch>
            <a:fillRect/>
          </a:stretch>
        </p:blipFill>
        <p:spPr bwMode="auto">
          <a:xfrm rot="-21600000">
            <a:off x="2124075" y="260350"/>
            <a:ext cx="7019925" cy="30241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9486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9486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94867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94867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94867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0" y="64008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11BA6913-089F-4693-8CC1-558C65C1D20C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1948680" name="Line 8"/>
          <p:cNvSpPr>
            <a:spLocks noChangeShapeType="1"/>
          </p:cNvSpPr>
          <p:nvPr/>
        </p:nvSpPr>
        <p:spPr bwMode="auto">
          <a:xfrm>
            <a:off x="1905000" y="1219200"/>
            <a:ext cx="3175" cy="2065338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681" name="Oval 9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948682" name="Oval 10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948683" name="Oval 11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C1022-5098-4F38-B5EC-9CA62AABB7D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2AD77-D33D-4427-B5F6-765D60B9C5C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524000" y="1905000"/>
            <a:ext cx="7010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4CDB94CA-B574-42FF-B0C9-BD4B2B96B9E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C0B81-B3DE-4FD6-9643-77F0B8CBDB7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9C220-3338-4A62-9E11-0D9133304C4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C9346-A4CF-40DA-96FF-16962FFFDC4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67B2C-31EA-47F6-A166-485C733B47B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D6551-98B1-4E1A-AC5D-06DA22154CC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CEE92-8362-43D5-83D2-38CC2D728EC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68EA5-0B26-4057-9CF1-A332F28DBA8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52DE6-8630-48EC-AA97-0B34CC6EBDC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7650" name="Picture 2" descr="fondoAnuk"/>
          <p:cNvPicPr>
            <a:picLocks noChangeAspect="1" noChangeArrowheads="1"/>
          </p:cNvPicPr>
          <p:nvPr/>
        </p:nvPicPr>
        <p:blipFill>
          <a:blip r:embed="rId14" cstate="print">
            <a:lum bright="-48000" contrast="-36000"/>
            <a:grayscl/>
          </a:blip>
          <a:srcRect/>
          <a:stretch>
            <a:fillRect/>
          </a:stretch>
        </p:blipFill>
        <p:spPr bwMode="auto">
          <a:xfrm rot="-21600000">
            <a:off x="1547813" y="188913"/>
            <a:ext cx="7596187" cy="1511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9476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9476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9476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0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19476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0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19476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0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Arial" pitchFamily="34" charset="0"/>
              </a:defRPr>
            </a:lvl1pPr>
          </a:lstStyle>
          <a:p>
            <a:fld id="{FB98F4DC-A3AC-4DC1-A7CD-CD8C54AB79BB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1947656" name="Line 8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657" name="Oval 9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947658" name="Oval 10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947659" name="Oval 11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accent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1080D5D-458D-4028-8C35-CFF1B18A5213}" type="slidenum">
              <a:rPr lang="es-ES"/>
              <a:pPr/>
              <a:t>1</a:t>
            </a:fld>
            <a:endParaRPr lang="es-E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24075" y="476250"/>
            <a:ext cx="7019925" cy="2447925"/>
          </a:xfrm>
        </p:spPr>
        <p:txBody>
          <a:bodyPr/>
          <a:lstStyle/>
          <a:p>
            <a:r>
              <a:rPr lang="es-ES" sz="2800" dirty="0" smtClean="0">
                <a:solidFill>
                  <a:srgbClr val="DDDDDD"/>
                </a:solidFill>
              </a:rPr>
              <a:t>CLEF 2012, Rome</a:t>
            </a:r>
            <a:r>
              <a:rPr lang="es-ES" sz="2000" dirty="0" smtClean="0">
                <a:solidFill>
                  <a:srgbClr val="DDDDDD"/>
                </a:solidFill>
              </a:rPr>
              <a:t/>
            </a:r>
            <a:br>
              <a:rPr lang="es-ES" sz="2000" dirty="0" smtClean="0">
                <a:solidFill>
                  <a:srgbClr val="DDDDDD"/>
                </a:solidFill>
              </a:rPr>
            </a:br>
            <a:r>
              <a:rPr lang="es-ES" sz="2000" dirty="0">
                <a:solidFill>
                  <a:srgbClr val="DDDDDD"/>
                </a:solidFill>
              </a:rPr>
              <a:t/>
            </a:r>
            <a:br>
              <a:rPr lang="es-ES" sz="2000" dirty="0">
                <a:solidFill>
                  <a:srgbClr val="DDDDDD"/>
                </a:solidFill>
              </a:rPr>
            </a:br>
            <a:r>
              <a:rPr lang="es-ES" sz="4000" dirty="0" smtClean="0"/>
              <a:t>QA4MRE, </a:t>
            </a:r>
            <a:r>
              <a:rPr lang="es-ES" sz="4000" dirty="0" err="1" smtClean="0"/>
              <a:t>Question</a:t>
            </a:r>
            <a:r>
              <a:rPr lang="es-ES" sz="4000" dirty="0" smtClean="0"/>
              <a:t> </a:t>
            </a:r>
            <a:r>
              <a:rPr lang="es-ES" sz="4000" dirty="0" err="1"/>
              <a:t>Answering</a:t>
            </a:r>
            <a:r>
              <a:rPr lang="es-ES" sz="4000" dirty="0"/>
              <a:t> </a:t>
            </a:r>
            <a:r>
              <a:rPr lang="es-ES" sz="4000" dirty="0" err="1" smtClean="0"/>
              <a:t>for</a:t>
            </a:r>
            <a:r>
              <a:rPr lang="es-ES" sz="4000" dirty="0" smtClean="0"/>
              <a:t> Machine Reading </a:t>
            </a:r>
            <a:r>
              <a:rPr lang="es-ES" sz="4000" dirty="0" err="1" smtClean="0"/>
              <a:t>Evaluation</a:t>
            </a:r>
            <a:r>
              <a:rPr lang="es-ES" sz="4000" dirty="0" smtClean="0"/>
              <a:t> </a:t>
            </a:r>
            <a:endParaRPr lang="es-ES" sz="4400" dirty="0"/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>
          <a:xfrm>
            <a:off x="2915816" y="3501008"/>
            <a:ext cx="4680520" cy="2952328"/>
          </a:xfrm>
        </p:spPr>
        <p:txBody>
          <a:bodyPr/>
          <a:lstStyle/>
          <a:p>
            <a:pPr marL="457200" lvl="1" indent="0">
              <a:buNone/>
            </a:pPr>
            <a:r>
              <a:rPr lang="es-ES" sz="1400" dirty="0" smtClean="0"/>
              <a:t>Anselmo Peñas </a:t>
            </a:r>
            <a:r>
              <a:rPr lang="es-ES" sz="1400" dirty="0" smtClean="0">
                <a:solidFill>
                  <a:schemeClr val="accent2"/>
                </a:solidFill>
              </a:rPr>
              <a:t>(UNED, </a:t>
            </a:r>
            <a:r>
              <a:rPr lang="es-ES" sz="1400" dirty="0" err="1" smtClean="0">
                <a:solidFill>
                  <a:schemeClr val="accent2"/>
                </a:solidFill>
              </a:rPr>
              <a:t>Spain</a:t>
            </a:r>
            <a:r>
              <a:rPr lang="es-ES" sz="1400" dirty="0" smtClean="0">
                <a:solidFill>
                  <a:schemeClr val="accent2"/>
                </a:solidFill>
              </a:rPr>
              <a:t>)</a:t>
            </a:r>
            <a:endParaRPr lang="es-ES" sz="1400" dirty="0" smtClean="0"/>
          </a:p>
          <a:p>
            <a:pPr marL="457200" lvl="1" indent="0">
              <a:buNone/>
            </a:pPr>
            <a:r>
              <a:rPr lang="es-ES" sz="1400" dirty="0" err="1" smtClean="0"/>
              <a:t>Eduard</a:t>
            </a:r>
            <a:r>
              <a:rPr lang="es-ES" sz="1400" dirty="0" smtClean="0"/>
              <a:t> </a:t>
            </a:r>
            <a:r>
              <a:rPr lang="es-ES" sz="1400" dirty="0" err="1" smtClean="0"/>
              <a:t>Hovy</a:t>
            </a:r>
            <a:r>
              <a:rPr lang="es-ES" sz="1400" dirty="0" smtClean="0"/>
              <a:t> </a:t>
            </a:r>
            <a:r>
              <a:rPr lang="es-ES" sz="1400" dirty="0" smtClean="0">
                <a:solidFill>
                  <a:schemeClr val="accent2"/>
                </a:solidFill>
              </a:rPr>
              <a:t>(USC-ISI, USA)</a:t>
            </a:r>
          </a:p>
          <a:p>
            <a:pPr marL="457200" lvl="1" indent="0">
              <a:buNone/>
            </a:pPr>
            <a:r>
              <a:rPr lang="es-ES" sz="1400" dirty="0" smtClean="0"/>
              <a:t>Pamela Forner </a:t>
            </a:r>
            <a:r>
              <a:rPr lang="es-ES" sz="1400" dirty="0" smtClean="0">
                <a:solidFill>
                  <a:schemeClr val="accent2"/>
                </a:solidFill>
              </a:rPr>
              <a:t>(CELCT, </a:t>
            </a:r>
            <a:r>
              <a:rPr lang="es-ES" sz="1400" dirty="0" err="1" smtClean="0">
                <a:solidFill>
                  <a:schemeClr val="accent2"/>
                </a:solidFill>
              </a:rPr>
              <a:t>Italy</a:t>
            </a:r>
            <a:r>
              <a:rPr lang="es-ES" sz="1400" dirty="0" smtClean="0">
                <a:solidFill>
                  <a:schemeClr val="accent2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s-ES" sz="1400" dirty="0" smtClean="0"/>
              <a:t>Álvaro Rodrigo </a:t>
            </a:r>
            <a:r>
              <a:rPr lang="es-ES" sz="1400" dirty="0" smtClean="0">
                <a:solidFill>
                  <a:schemeClr val="accent2"/>
                </a:solidFill>
              </a:rPr>
              <a:t>(UNED, </a:t>
            </a:r>
            <a:r>
              <a:rPr lang="es-ES" sz="1400" dirty="0" err="1" smtClean="0">
                <a:solidFill>
                  <a:schemeClr val="accent2"/>
                </a:solidFill>
              </a:rPr>
              <a:t>Spain</a:t>
            </a:r>
            <a:r>
              <a:rPr lang="es-ES" sz="1400" dirty="0" smtClean="0">
                <a:solidFill>
                  <a:schemeClr val="accent2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s-ES" sz="1400" dirty="0" smtClean="0"/>
              <a:t>Richard </a:t>
            </a:r>
            <a:r>
              <a:rPr lang="es-ES" sz="1400" dirty="0" err="1" smtClean="0"/>
              <a:t>Sutcliffe</a:t>
            </a:r>
            <a:r>
              <a:rPr lang="es-ES" sz="1400" dirty="0" smtClean="0"/>
              <a:t> </a:t>
            </a:r>
            <a:r>
              <a:rPr lang="es-ES" sz="1400" dirty="0" smtClean="0">
                <a:solidFill>
                  <a:schemeClr val="accent2"/>
                </a:solidFill>
              </a:rPr>
              <a:t>(U. Limerick, </a:t>
            </a:r>
            <a:r>
              <a:rPr lang="es-ES" sz="1400" dirty="0" err="1" smtClean="0">
                <a:solidFill>
                  <a:schemeClr val="accent2"/>
                </a:solidFill>
              </a:rPr>
              <a:t>Ireland</a:t>
            </a:r>
            <a:r>
              <a:rPr lang="es-ES" sz="1400" dirty="0" smtClean="0">
                <a:solidFill>
                  <a:schemeClr val="accent2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s-ES" sz="1400" dirty="0"/>
              <a:t>Roser Morante </a:t>
            </a:r>
            <a:r>
              <a:rPr lang="es-ES" sz="1400" dirty="0">
                <a:solidFill>
                  <a:schemeClr val="accent2"/>
                </a:solidFill>
              </a:rPr>
              <a:t>(U. </a:t>
            </a:r>
            <a:r>
              <a:rPr lang="en-US" sz="1400" dirty="0">
                <a:solidFill>
                  <a:schemeClr val="accent2"/>
                </a:solidFill>
              </a:rPr>
              <a:t>Antwerp, Belgium)</a:t>
            </a:r>
          </a:p>
          <a:p>
            <a:pPr marL="457200" lvl="1" indent="0">
              <a:buNone/>
            </a:pPr>
            <a:r>
              <a:rPr lang="es-ES" sz="1400" dirty="0"/>
              <a:t>Walter </a:t>
            </a:r>
            <a:r>
              <a:rPr lang="es-ES" sz="1400" dirty="0" err="1"/>
              <a:t>Daelemans</a:t>
            </a:r>
            <a:r>
              <a:rPr lang="es-ES" sz="1400" dirty="0"/>
              <a:t> </a:t>
            </a:r>
            <a:r>
              <a:rPr lang="es-ES" sz="1400" dirty="0">
                <a:solidFill>
                  <a:schemeClr val="accent2"/>
                </a:solidFill>
              </a:rPr>
              <a:t>(U. </a:t>
            </a:r>
            <a:r>
              <a:rPr lang="en-US" sz="1400" dirty="0">
                <a:solidFill>
                  <a:schemeClr val="accent2"/>
                </a:solidFill>
              </a:rPr>
              <a:t>Antwerp, Belgium)</a:t>
            </a:r>
            <a:endParaRPr lang="es-ES" sz="1400" dirty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r>
              <a:rPr lang="es-ES" sz="1400" dirty="0" err="1" smtClean="0"/>
              <a:t>Caroline</a:t>
            </a:r>
            <a:r>
              <a:rPr lang="es-ES" sz="1400" dirty="0" smtClean="0"/>
              <a:t> </a:t>
            </a:r>
            <a:r>
              <a:rPr lang="es-ES" sz="1400" dirty="0" err="1" smtClean="0"/>
              <a:t>Sporleder</a:t>
            </a:r>
            <a:r>
              <a:rPr lang="es-ES" sz="1400" dirty="0" smtClean="0"/>
              <a:t> </a:t>
            </a:r>
            <a:r>
              <a:rPr lang="es-ES" sz="1400" dirty="0" smtClean="0">
                <a:solidFill>
                  <a:schemeClr val="accent2"/>
                </a:solidFill>
              </a:rPr>
              <a:t>(U. </a:t>
            </a:r>
            <a:r>
              <a:rPr lang="es-ES" sz="1400" dirty="0" err="1" smtClean="0">
                <a:solidFill>
                  <a:schemeClr val="accent2"/>
                </a:solidFill>
              </a:rPr>
              <a:t>Saarland</a:t>
            </a:r>
            <a:r>
              <a:rPr lang="es-ES" sz="1400" dirty="0" smtClean="0">
                <a:solidFill>
                  <a:schemeClr val="accent2"/>
                </a:solidFill>
              </a:rPr>
              <a:t>, </a:t>
            </a:r>
            <a:r>
              <a:rPr lang="es-ES" sz="1400" dirty="0" err="1" smtClean="0">
                <a:solidFill>
                  <a:schemeClr val="accent2"/>
                </a:solidFill>
              </a:rPr>
              <a:t>Germany</a:t>
            </a:r>
            <a:r>
              <a:rPr lang="es-ES" sz="1400" dirty="0" smtClean="0">
                <a:solidFill>
                  <a:schemeClr val="accent2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s-ES" sz="1400" dirty="0"/>
              <a:t>Corina </a:t>
            </a:r>
            <a:r>
              <a:rPr lang="es-ES" sz="1400" dirty="0" err="1"/>
              <a:t>Forascu</a:t>
            </a:r>
            <a:r>
              <a:rPr lang="es-ES" sz="1400" dirty="0"/>
              <a:t> </a:t>
            </a:r>
            <a:r>
              <a:rPr lang="es-ES" sz="1400" dirty="0">
                <a:solidFill>
                  <a:schemeClr val="accent2"/>
                </a:solidFill>
              </a:rPr>
              <a:t>(UAIC, Romania)</a:t>
            </a:r>
          </a:p>
          <a:p>
            <a:pPr marL="457200" lvl="1" indent="0">
              <a:buNone/>
            </a:pPr>
            <a:r>
              <a:rPr lang="en-US" sz="1400" dirty="0" err="1" smtClean="0"/>
              <a:t>Yassine</a:t>
            </a:r>
            <a:r>
              <a:rPr lang="en-US" sz="1400" dirty="0" smtClean="0"/>
              <a:t> </a:t>
            </a:r>
            <a:r>
              <a:rPr lang="en-US" sz="1400" dirty="0" err="1" smtClean="0"/>
              <a:t>Benajiba</a:t>
            </a:r>
            <a:r>
              <a:rPr lang="en-US" sz="1400" dirty="0" smtClean="0"/>
              <a:t> </a:t>
            </a:r>
            <a:r>
              <a:rPr lang="en-US" sz="1400" dirty="0" smtClean="0">
                <a:solidFill>
                  <a:schemeClr val="accent2"/>
                </a:solidFill>
              </a:rPr>
              <a:t>(Philips, USA)</a:t>
            </a:r>
          </a:p>
          <a:p>
            <a:pPr marL="457200" lvl="1" indent="0">
              <a:buNone/>
            </a:pPr>
            <a:r>
              <a:rPr lang="es-ES" sz="1400" dirty="0" err="1" smtClean="0"/>
              <a:t>Petya</a:t>
            </a:r>
            <a:r>
              <a:rPr lang="es-ES" sz="1400" dirty="0" smtClean="0"/>
              <a:t> </a:t>
            </a:r>
            <a:r>
              <a:rPr lang="es-ES" sz="1400" dirty="0" err="1" smtClean="0"/>
              <a:t>Osenova</a:t>
            </a:r>
            <a:r>
              <a:rPr lang="es-ES" sz="1400" dirty="0" smtClean="0"/>
              <a:t> </a:t>
            </a:r>
            <a:r>
              <a:rPr lang="es-ES" sz="1400" dirty="0" smtClean="0">
                <a:solidFill>
                  <a:schemeClr val="accent2"/>
                </a:solidFill>
              </a:rPr>
              <a:t>(</a:t>
            </a:r>
            <a:r>
              <a:rPr lang="es-ES" sz="1400" dirty="0" err="1" smtClean="0">
                <a:solidFill>
                  <a:schemeClr val="accent2"/>
                </a:solidFill>
              </a:rPr>
              <a:t>Bulgarian</a:t>
            </a:r>
            <a:r>
              <a:rPr lang="es-ES" sz="1400" dirty="0" smtClean="0">
                <a:solidFill>
                  <a:schemeClr val="accent2"/>
                </a:solidFill>
              </a:rPr>
              <a:t> </a:t>
            </a:r>
            <a:r>
              <a:rPr lang="es-ES" sz="1400" dirty="0" err="1" smtClean="0">
                <a:solidFill>
                  <a:schemeClr val="accent2"/>
                </a:solidFill>
              </a:rPr>
              <a:t>Academy</a:t>
            </a:r>
            <a:r>
              <a:rPr lang="es-ES" sz="1400" dirty="0" smtClean="0">
                <a:solidFill>
                  <a:schemeClr val="accent2"/>
                </a:solidFill>
              </a:rPr>
              <a:t> of </a:t>
            </a:r>
            <a:r>
              <a:rPr lang="es-ES" sz="1400" dirty="0" err="1" smtClean="0">
                <a:solidFill>
                  <a:schemeClr val="accent2"/>
                </a:solidFill>
              </a:rPr>
              <a:t>Sciences</a:t>
            </a:r>
            <a:r>
              <a:rPr lang="es-ES" sz="1400" dirty="0" smtClean="0">
                <a:solidFill>
                  <a:schemeClr val="accent2"/>
                </a:solidFill>
              </a:rPr>
              <a:t>)</a:t>
            </a:r>
            <a:endParaRPr lang="en-US" sz="1400" dirty="0" smtClean="0">
              <a:solidFill>
                <a:schemeClr val="accent2"/>
              </a:solidFill>
            </a:endParaRPr>
          </a:p>
          <a:p>
            <a:endParaRPr 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Questions</a:t>
            </a:r>
            <a:r>
              <a:rPr lang="es-ES" dirty="0" smtClean="0"/>
              <a:t> (</a:t>
            </a:r>
            <a:r>
              <a:rPr lang="es-ES" dirty="0" err="1" smtClean="0"/>
              <a:t>Main</a:t>
            </a:r>
            <a:r>
              <a:rPr lang="es-ES" dirty="0" smtClean="0"/>
              <a:t> </a:t>
            </a:r>
            <a:r>
              <a:rPr lang="es-ES" dirty="0" err="1" smtClean="0"/>
              <a:t>Task</a:t>
            </a:r>
            <a:r>
              <a:rPr lang="es-ES" dirty="0" smtClean="0"/>
              <a:t>)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3648" y="1916832"/>
            <a:ext cx="7010400" cy="4258816"/>
          </a:xfrm>
        </p:spPr>
        <p:txBody>
          <a:bodyPr/>
          <a:lstStyle/>
          <a:p>
            <a:pPr marL="0" indent="0">
              <a:buNone/>
            </a:pPr>
            <a:r>
              <a:rPr lang="es-ES" sz="2000" b="1" dirty="0" err="1" smtClean="0"/>
              <a:t>Distribution</a:t>
            </a:r>
            <a:r>
              <a:rPr lang="es-ES" sz="2000" b="1" dirty="0" smtClean="0"/>
              <a:t> of </a:t>
            </a:r>
            <a:r>
              <a:rPr lang="es-ES" sz="2000" b="1" dirty="0" err="1" smtClean="0"/>
              <a:t>question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types</a:t>
            </a:r>
            <a:endParaRPr lang="es-ES" sz="2000" b="1" dirty="0" smtClean="0"/>
          </a:p>
          <a:p>
            <a:pPr marL="400050" lvl="1" indent="0">
              <a:buNone/>
            </a:pPr>
            <a:r>
              <a:rPr lang="es-ES" sz="2000" b="1" dirty="0" smtClean="0"/>
              <a:t>27</a:t>
            </a:r>
            <a:r>
              <a:rPr lang="es-ES" sz="2000" dirty="0" smtClean="0"/>
              <a:t> PURPOSE</a:t>
            </a:r>
          </a:p>
          <a:p>
            <a:pPr marL="400050" lvl="1" indent="0">
              <a:buNone/>
            </a:pPr>
            <a:r>
              <a:rPr lang="es-ES" sz="2000" b="1" dirty="0" smtClean="0"/>
              <a:t>30 </a:t>
            </a:r>
            <a:r>
              <a:rPr lang="es-ES" sz="2000" dirty="0" smtClean="0"/>
              <a:t>METHOD</a:t>
            </a:r>
          </a:p>
          <a:p>
            <a:pPr marL="400050" lvl="1" indent="0">
              <a:buNone/>
            </a:pPr>
            <a:r>
              <a:rPr lang="es-ES" sz="2000" b="1" dirty="0" smtClean="0"/>
              <a:t>36</a:t>
            </a:r>
            <a:r>
              <a:rPr lang="es-ES" sz="2000" dirty="0" smtClean="0"/>
              <a:t> CAUSAL</a:t>
            </a:r>
          </a:p>
          <a:p>
            <a:pPr marL="400050" lvl="1" indent="0">
              <a:buNone/>
            </a:pPr>
            <a:r>
              <a:rPr lang="es-ES" sz="2000" b="1" dirty="0" smtClean="0"/>
              <a:t>36</a:t>
            </a:r>
            <a:r>
              <a:rPr lang="es-ES" sz="2000" dirty="0" smtClean="0"/>
              <a:t> FACTOID</a:t>
            </a:r>
          </a:p>
          <a:p>
            <a:pPr marL="400050" lvl="1" indent="0">
              <a:buNone/>
            </a:pPr>
            <a:r>
              <a:rPr lang="es-ES" sz="2000" b="1" dirty="0" smtClean="0"/>
              <a:t>31</a:t>
            </a:r>
            <a:r>
              <a:rPr lang="es-ES" sz="2000" dirty="0" smtClean="0"/>
              <a:t> WHICH-IS-TRUE</a:t>
            </a:r>
          </a:p>
          <a:p>
            <a:pPr marL="0" indent="0">
              <a:buNone/>
            </a:pPr>
            <a:r>
              <a:rPr lang="es-ES" sz="2000" b="1" dirty="0" err="1" smtClean="0"/>
              <a:t>Distribution</a:t>
            </a:r>
            <a:r>
              <a:rPr lang="es-ES" sz="2000" b="1" dirty="0" smtClean="0"/>
              <a:t> of </a:t>
            </a:r>
            <a:r>
              <a:rPr lang="es-ES" sz="2000" b="1" dirty="0" err="1" smtClean="0"/>
              <a:t>answer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types</a:t>
            </a:r>
            <a:endParaRPr lang="es-ES" sz="2000" b="1" dirty="0"/>
          </a:p>
          <a:p>
            <a:pPr marL="400050" lvl="1" indent="0">
              <a:buNone/>
            </a:pPr>
            <a:r>
              <a:rPr lang="es-ES" sz="2000" b="1" dirty="0" smtClean="0"/>
              <a:t>75</a:t>
            </a:r>
            <a:r>
              <a:rPr lang="es-ES" sz="2000" dirty="0" smtClean="0"/>
              <a:t> REQUIRE NO EXTRA KNOWLEDGE</a:t>
            </a:r>
          </a:p>
          <a:p>
            <a:pPr marL="400050" lvl="1" indent="0">
              <a:buNone/>
            </a:pPr>
            <a:r>
              <a:rPr lang="es-ES" sz="2000" b="1" dirty="0" smtClean="0"/>
              <a:t>46</a:t>
            </a:r>
            <a:r>
              <a:rPr lang="es-ES" sz="2000" dirty="0" smtClean="0"/>
              <a:t> REQUIRE BACKGROUND KNOWLEDGE</a:t>
            </a:r>
          </a:p>
          <a:p>
            <a:pPr marL="400050" lvl="1" indent="0">
              <a:buNone/>
            </a:pPr>
            <a:r>
              <a:rPr lang="es-ES" sz="2000" b="1" dirty="0" smtClean="0"/>
              <a:t>21 </a:t>
            </a:r>
            <a:r>
              <a:rPr lang="es-ES" sz="2000" dirty="0" smtClean="0"/>
              <a:t>REQUIRE INFERENCE</a:t>
            </a:r>
          </a:p>
          <a:p>
            <a:pPr marL="400050" lvl="1" indent="0">
              <a:buNone/>
            </a:pPr>
            <a:r>
              <a:rPr lang="es-ES" sz="2000" b="1" dirty="0" smtClean="0"/>
              <a:t>20</a:t>
            </a:r>
            <a:r>
              <a:rPr lang="es-ES" sz="2000" dirty="0" smtClean="0"/>
              <a:t> REQUIRE GATHERING INFORMATION FROM DIFFERENT SENTENCES</a:t>
            </a:r>
            <a:endParaRPr lang="en-US" sz="20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0B81-B3DE-4FD6-9643-77F0B8CBDB74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5350479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Questions</a:t>
            </a:r>
            <a:r>
              <a:rPr lang="es-ES" dirty="0" smtClean="0"/>
              <a:t> (</a:t>
            </a:r>
            <a:r>
              <a:rPr lang="es-ES" dirty="0" err="1" smtClean="0"/>
              <a:t>Biomedical</a:t>
            </a:r>
            <a:r>
              <a:rPr lang="es-ES" dirty="0" smtClean="0"/>
              <a:t> </a:t>
            </a:r>
            <a:r>
              <a:rPr lang="es-ES" dirty="0" err="1" smtClean="0"/>
              <a:t>Task</a:t>
            </a:r>
            <a:r>
              <a:rPr lang="es-ES" dirty="0" smtClean="0"/>
              <a:t>)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916832"/>
            <a:ext cx="8424936" cy="4258816"/>
          </a:xfrm>
        </p:spPr>
        <p:txBody>
          <a:bodyPr numCol="2"/>
          <a:lstStyle/>
          <a:p>
            <a:pPr marL="0" indent="0">
              <a:buNone/>
            </a:pPr>
            <a:r>
              <a:rPr lang="es-ES" sz="2000" b="1" dirty="0" err="1" smtClean="0"/>
              <a:t>Question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types</a:t>
            </a:r>
            <a:endParaRPr lang="es-E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s-ES" sz="2000" dirty="0" smtClean="0"/>
              <a:t>Experimental </a:t>
            </a:r>
            <a:r>
              <a:rPr lang="es-ES" sz="2000" dirty="0" err="1" smtClean="0"/>
              <a:t>evidence</a:t>
            </a:r>
            <a:r>
              <a:rPr lang="es-ES" sz="2000" dirty="0" smtClean="0"/>
              <a:t>/</a:t>
            </a:r>
            <a:r>
              <a:rPr lang="es-ES" sz="2000" dirty="0" err="1" smtClean="0"/>
              <a:t>qualifier</a:t>
            </a:r>
            <a:endParaRPr lang="es-E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s-ES" sz="2000" dirty="0" err="1" smtClean="0"/>
              <a:t>Protein-protein</a:t>
            </a:r>
            <a:r>
              <a:rPr lang="es-ES" sz="2000" dirty="0" smtClean="0"/>
              <a:t> </a:t>
            </a:r>
            <a:r>
              <a:rPr lang="es-ES" sz="2000" dirty="0" err="1" smtClean="0"/>
              <a:t>interaction</a:t>
            </a:r>
            <a:endParaRPr lang="es-E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s-ES" sz="2000" dirty="0" smtClean="0"/>
              <a:t>Gene </a:t>
            </a:r>
            <a:r>
              <a:rPr lang="es-ES" sz="2000" dirty="0" err="1" smtClean="0"/>
              <a:t>synonymy</a:t>
            </a:r>
            <a:r>
              <a:rPr lang="es-ES" sz="2000" dirty="0" smtClean="0"/>
              <a:t> </a:t>
            </a:r>
            <a:r>
              <a:rPr lang="es-ES" sz="2000" dirty="0" err="1" smtClean="0"/>
              <a:t>relation</a:t>
            </a:r>
            <a:endParaRPr lang="es-E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s-ES" sz="2000" dirty="0" err="1" smtClean="0"/>
              <a:t>Organism</a:t>
            </a:r>
            <a:r>
              <a:rPr lang="es-ES" sz="2000" dirty="0" smtClean="0"/>
              <a:t> </a:t>
            </a:r>
            <a:r>
              <a:rPr lang="es-ES" sz="2000" dirty="0" err="1" smtClean="0"/>
              <a:t>source</a:t>
            </a:r>
            <a:r>
              <a:rPr lang="es-ES" sz="2000" dirty="0" smtClean="0"/>
              <a:t> </a:t>
            </a:r>
            <a:r>
              <a:rPr lang="es-ES" sz="2000" dirty="0" err="1" smtClean="0"/>
              <a:t>relation</a:t>
            </a:r>
            <a:endParaRPr lang="es-E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s-ES" sz="2000" dirty="0" err="1" smtClean="0"/>
              <a:t>Regulatory</a:t>
            </a:r>
            <a:r>
              <a:rPr lang="es-ES" sz="2000" dirty="0" smtClean="0"/>
              <a:t> </a:t>
            </a:r>
            <a:r>
              <a:rPr lang="es-ES" sz="2000" dirty="0" err="1" smtClean="0"/>
              <a:t>relation</a:t>
            </a:r>
            <a:endParaRPr lang="es-E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s-ES" sz="2000" dirty="0" err="1" smtClean="0"/>
              <a:t>Increase</a:t>
            </a:r>
            <a:r>
              <a:rPr lang="es-ES" sz="2000" dirty="0" smtClean="0"/>
              <a:t> (</a:t>
            </a:r>
            <a:r>
              <a:rPr lang="es-ES" sz="2000" dirty="0" err="1" smtClean="0"/>
              <a:t>higher</a:t>
            </a:r>
            <a:r>
              <a:rPr lang="es-ES" sz="2000" dirty="0" smtClean="0"/>
              <a:t> </a:t>
            </a:r>
            <a:r>
              <a:rPr lang="es-ES" sz="2000" dirty="0" err="1" smtClean="0"/>
              <a:t>expression</a:t>
            </a:r>
            <a:r>
              <a:rPr lang="es-ES" sz="20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000" dirty="0" err="1" smtClean="0"/>
              <a:t>Decrease</a:t>
            </a:r>
            <a:r>
              <a:rPr lang="es-ES" sz="2000" dirty="0" smtClean="0"/>
              <a:t> (</a:t>
            </a:r>
            <a:r>
              <a:rPr lang="es-ES" sz="2000" dirty="0" err="1" smtClean="0"/>
              <a:t>reduction</a:t>
            </a:r>
            <a:r>
              <a:rPr lang="es-ES" sz="20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000" dirty="0" err="1" smtClean="0"/>
              <a:t>Inhibition</a:t>
            </a:r>
            <a:endParaRPr lang="es-ES" sz="2200" dirty="0" smtClean="0"/>
          </a:p>
          <a:p>
            <a:pPr marL="400050" lvl="1" indent="0">
              <a:buNone/>
            </a:pPr>
            <a:endParaRPr lang="es-ES" sz="2000" dirty="0" smtClean="0"/>
          </a:p>
          <a:p>
            <a:pPr marL="400050" lvl="1" indent="0">
              <a:buNone/>
            </a:pPr>
            <a:endParaRPr lang="es-ES" sz="2000" dirty="0" smtClean="0"/>
          </a:p>
          <a:p>
            <a:pPr marL="0" indent="0">
              <a:buNone/>
            </a:pPr>
            <a:r>
              <a:rPr lang="es-ES" sz="2000" b="1" dirty="0" err="1" smtClean="0"/>
              <a:t>Answer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types</a:t>
            </a:r>
            <a:endParaRPr lang="es-ES" sz="2000" b="1" dirty="0" smtClean="0"/>
          </a:p>
          <a:p>
            <a:pPr marL="400050" lvl="1" indent="0">
              <a:buNone/>
            </a:pPr>
            <a:r>
              <a:rPr lang="es-ES" sz="2000" b="1" dirty="0" smtClean="0"/>
              <a:t>Simple:</a:t>
            </a:r>
            <a:r>
              <a:rPr lang="es-ES" sz="2000" dirty="0" smtClean="0"/>
              <a:t> </a:t>
            </a: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answer</a:t>
            </a:r>
            <a:r>
              <a:rPr lang="es-ES" sz="2000" dirty="0" smtClean="0"/>
              <a:t> </a:t>
            </a:r>
            <a:r>
              <a:rPr lang="es-ES" sz="2000" dirty="0" err="1" smtClean="0"/>
              <a:t>is</a:t>
            </a:r>
            <a:r>
              <a:rPr lang="es-ES" sz="2000" dirty="0" smtClean="0"/>
              <a:t> </a:t>
            </a:r>
            <a:r>
              <a:rPr lang="es-ES" sz="2000" dirty="0" err="1" smtClean="0"/>
              <a:t>found</a:t>
            </a:r>
            <a:r>
              <a:rPr lang="es-ES" sz="2000" dirty="0" smtClean="0"/>
              <a:t> </a:t>
            </a:r>
            <a:r>
              <a:rPr lang="es-ES" sz="2000" dirty="0" err="1" smtClean="0"/>
              <a:t>almost</a:t>
            </a:r>
            <a:r>
              <a:rPr lang="es-ES" sz="2000" dirty="0" smtClean="0"/>
              <a:t> </a:t>
            </a:r>
            <a:r>
              <a:rPr lang="es-ES" sz="2000" dirty="0" err="1" smtClean="0"/>
              <a:t>verbatim</a:t>
            </a:r>
            <a:r>
              <a:rPr lang="es-ES" sz="2000" dirty="0" smtClean="0"/>
              <a:t> in </a:t>
            </a: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paper</a:t>
            </a:r>
            <a:endParaRPr lang="es-ES" sz="2000" dirty="0" smtClean="0"/>
          </a:p>
          <a:p>
            <a:pPr marL="400050" lvl="1" indent="0">
              <a:buNone/>
            </a:pPr>
            <a:endParaRPr lang="es-ES" sz="2000" dirty="0" smtClean="0"/>
          </a:p>
          <a:p>
            <a:pPr marL="400050" lvl="1" indent="0">
              <a:buNone/>
            </a:pPr>
            <a:r>
              <a:rPr lang="es-ES" sz="2000" b="1" dirty="0" err="1" smtClean="0"/>
              <a:t>Medium</a:t>
            </a:r>
            <a:r>
              <a:rPr lang="es-ES" sz="2000" b="1" dirty="0" smtClean="0"/>
              <a:t>:  </a:t>
            </a: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answer</a:t>
            </a:r>
            <a:r>
              <a:rPr lang="es-ES" sz="2000" dirty="0" smtClean="0"/>
              <a:t> </a:t>
            </a:r>
            <a:r>
              <a:rPr lang="es-ES" sz="2000" dirty="0" err="1" smtClean="0"/>
              <a:t>is</a:t>
            </a:r>
            <a:r>
              <a:rPr lang="es-ES" sz="2000" dirty="0" smtClean="0"/>
              <a:t> </a:t>
            </a:r>
            <a:r>
              <a:rPr lang="es-ES" sz="2000" dirty="0" err="1" smtClean="0"/>
              <a:t>rephrased</a:t>
            </a:r>
            <a:endParaRPr lang="es-ES" sz="2000" dirty="0" smtClean="0"/>
          </a:p>
          <a:p>
            <a:pPr marL="400050" lvl="1" indent="0">
              <a:buNone/>
            </a:pPr>
            <a:endParaRPr lang="es-ES" sz="2000" dirty="0" smtClean="0"/>
          </a:p>
          <a:p>
            <a:pPr marL="400050" lvl="1" indent="0">
              <a:buNone/>
            </a:pPr>
            <a:r>
              <a:rPr lang="es-ES" sz="2000" b="1" dirty="0" err="1" smtClean="0"/>
              <a:t>Complex</a:t>
            </a:r>
            <a:r>
              <a:rPr lang="es-ES" sz="2000" b="1" dirty="0" smtClean="0"/>
              <a:t>:</a:t>
            </a:r>
            <a:r>
              <a:rPr lang="es-ES" sz="2000" dirty="0" smtClean="0"/>
              <a:t> </a:t>
            </a:r>
            <a:r>
              <a:rPr lang="es-ES" sz="2000" dirty="0" err="1" smtClean="0"/>
              <a:t>Require</a:t>
            </a:r>
            <a:r>
              <a:rPr lang="es-ES" sz="2000" dirty="0" smtClean="0"/>
              <a:t> </a:t>
            </a:r>
            <a:r>
              <a:rPr lang="es-ES" sz="2000" dirty="0" err="1" smtClean="0"/>
              <a:t>combining</a:t>
            </a:r>
            <a:r>
              <a:rPr lang="es-ES" sz="2000" dirty="0" smtClean="0"/>
              <a:t> </a:t>
            </a:r>
            <a:r>
              <a:rPr lang="es-ES" sz="2000" dirty="0" err="1" smtClean="0"/>
              <a:t>pieces</a:t>
            </a:r>
            <a:r>
              <a:rPr lang="es-ES" sz="2000" dirty="0" smtClean="0"/>
              <a:t> of </a:t>
            </a:r>
            <a:r>
              <a:rPr lang="es-ES" sz="2000" dirty="0" err="1" smtClean="0"/>
              <a:t>evidence</a:t>
            </a:r>
            <a:r>
              <a:rPr lang="es-ES" sz="2000" dirty="0" smtClean="0"/>
              <a:t> and </a:t>
            </a:r>
            <a:r>
              <a:rPr lang="es-ES" sz="2000" dirty="0" err="1" smtClean="0"/>
              <a:t>inference</a:t>
            </a:r>
            <a:endParaRPr lang="es-ES" sz="2000" dirty="0" smtClean="0"/>
          </a:p>
          <a:p>
            <a:pPr marL="400050" lvl="1" indent="0">
              <a:buNone/>
            </a:pPr>
            <a:endParaRPr lang="es-ES" sz="2000" dirty="0" smtClean="0"/>
          </a:p>
          <a:p>
            <a:pPr marL="400050" lvl="1" indent="0">
              <a:buNone/>
            </a:pPr>
            <a:r>
              <a:rPr lang="es-ES" sz="2000" b="1" dirty="0" err="1" smtClean="0"/>
              <a:t>They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involve</a:t>
            </a:r>
            <a:r>
              <a:rPr lang="es-ES" sz="2000" b="1" dirty="0" smtClean="0"/>
              <a:t> a </a:t>
            </a:r>
            <a:r>
              <a:rPr lang="es-ES" sz="2000" b="1" dirty="0" err="1" smtClean="0"/>
              <a:t>predefined</a:t>
            </a:r>
            <a:r>
              <a:rPr lang="es-ES" sz="2000" b="1" dirty="0" smtClean="0"/>
              <a:t> set of </a:t>
            </a:r>
            <a:r>
              <a:rPr lang="es-ES" sz="2000" b="1" dirty="0" err="1" smtClean="0"/>
              <a:t>entity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types</a:t>
            </a:r>
            <a:endParaRPr lang="en-US" sz="2000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0B81-B3DE-4FD6-9643-77F0B8CBDB74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5350479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Task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1905000"/>
            <a:ext cx="7704856" cy="4332312"/>
          </a:xfrm>
        </p:spPr>
        <p:txBody>
          <a:bodyPr/>
          <a:lstStyle/>
          <a:p>
            <a:pPr marL="514350" indent="-514350">
              <a:buNone/>
            </a:pPr>
            <a:r>
              <a:rPr lang="en-US" sz="2400" dirty="0"/>
              <a:t>16 test documents, 160 questions, 800 candidate answers</a:t>
            </a:r>
          </a:p>
          <a:p>
            <a:pPr marL="914400" lvl="1" indent="-514350">
              <a:buNone/>
            </a:pPr>
            <a:r>
              <a:rPr lang="en-US" sz="2200" dirty="0" smtClean="0"/>
              <a:t>4 Topics</a:t>
            </a:r>
          </a:p>
          <a:p>
            <a:pPr lvl="2" indent="-342900">
              <a:buFont typeface="+mj-lt"/>
              <a:buAutoNum type="arabicPeriod"/>
            </a:pPr>
            <a:r>
              <a:rPr lang="en-US" sz="1800" dirty="0" smtClean="0"/>
              <a:t>AIDS</a:t>
            </a:r>
          </a:p>
          <a:p>
            <a:pPr lvl="2" indent="-342900">
              <a:buFont typeface="+mj-lt"/>
              <a:buAutoNum type="arabicPeriod"/>
            </a:pPr>
            <a:r>
              <a:rPr lang="en-US" sz="1800" dirty="0" smtClean="0"/>
              <a:t>Music and Society</a:t>
            </a:r>
          </a:p>
          <a:p>
            <a:pPr lvl="2" indent="-342900">
              <a:buFont typeface="+mj-lt"/>
              <a:buAutoNum type="arabicPeriod"/>
            </a:pPr>
            <a:r>
              <a:rPr lang="en-US" sz="1800" dirty="0" smtClean="0"/>
              <a:t>Climate Change</a:t>
            </a:r>
          </a:p>
          <a:p>
            <a:pPr lvl="2" indent="-342900">
              <a:buFont typeface="+mj-lt"/>
              <a:buAutoNum type="arabicPeriod"/>
            </a:pPr>
            <a:r>
              <a:rPr lang="en-US" sz="1800" dirty="0" smtClean="0"/>
              <a:t>Alzheimer (</a:t>
            </a:r>
            <a:r>
              <a:rPr lang="en-US" sz="1800" dirty="0" err="1" smtClean="0"/>
              <a:t>divulgative</a:t>
            </a:r>
            <a:r>
              <a:rPr lang="en-US" sz="1800" dirty="0" smtClean="0"/>
              <a:t> sources: blogs, web, news, …)</a:t>
            </a:r>
          </a:p>
          <a:p>
            <a:pPr marL="400050" lvl="1" indent="0">
              <a:buNone/>
            </a:pPr>
            <a:r>
              <a:rPr lang="es-ES" sz="2200" dirty="0" smtClean="0"/>
              <a:t>4 Reading </a:t>
            </a:r>
            <a:r>
              <a:rPr lang="es-ES" sz="2200" dirty="0" err="1" smtClean="0"/>
              <a:t>tests</a:t>
            </a:r>
            <a:r>
              <a:rPr lang="es-ES" sz="2200" dirty="0" smtClean="0"/>
              <a:t> per </a:t>
            </a:r>
            <a:r>
              <a:rPr lang="es-ES" sz="2200" dirty="0" err="1" smtClean="0"/>
              <a:t>topic</a:t>
            </a:r>
            <a:endParaRPr lang="es-ES" sz="2200" dirty="0" smtClean="0"/>
          </a:p>
          <a:p>
            <a:pPr marL="800100" lvl="2" indent="0">
              <a:buNone/>
            </a:pPr>
            <a:r>
              <a:rPr lang="es-ES" sz="1800" dirty="0" err="1" smtClean="0"/>
              <a:t>Document</a:t>
            </a:r>
            <a:r>
              <a:rPr lang="es-ES" sz="1800" dirty="0" smtClean="0"/>
              <a:t> + 10 </a:t>
            </a:r>
            <a:r>
              <a:rPr lang="es-ES" sz="1800" dirty="0" err="1" smtClean="0"/>
              <a:t>questions</a:t>
            </a:r>
            <a:endParaRPr lang="es-ES" sz="1800" dirty="0"/>
          </a:p>
          <a:p>
            <a:pPr marL="800100" lvl="2" indent="0">
              <a:buNone/>
            </a:pPr>
            <a:r>
              <a:rPr lang="es-ES" sz="1800" dirty="0" smtClean="0"/>
              <a:t>5 </a:t>
            </a:r>
            <a:r>
              <a:rPr lang="es-ES" sz="1800" dirty="0" err="1" smtClean="0"/>
              <a:t>choices</a:t>
            </a:r>
            <a:r>
              <a:rPr lang="es-ES" sz="1800" dirty="0" smtClean="0"/>
              <a:t> per </a:t>
            </a:r>
            <a:r>
              <a:rPr lang="es-ES" sz="1800" dirty="0" err="1" smtClean="0"/>
              <a:t>question</a:t>
            </a:r>
            <a:endParaRPr lang="en-US" sz="1800" dirty="0" smtClean="0"/>
          </a:p>
          <a:p>
            <a:pPr marL="514350" indent="-514350">
              <a:buNone/>
            </a:pPr>
            <a:r>
              <a:rPr lang="en-US" sz="2400" dirty="0" smtClean="0"/>
              <a:t>6 Languages</a:t>
            </a:r>
          </a:p>
          <a:p>
            <a:pPr marL="800100" lvl="2" indent="0">
              <a:buNone/>
            </a:pPr>
            <a:r>
              <a:rPr lang="en-US" sz="1800" dirty="0" smtClean="0"/>
              <a:t>English, German, Spanish, Italian, Romanian, Arabic</a:t>
            </a:r>
          </a:p>
        </p:txBody>
      </p:sp>
      <p:sp>
        <p:nvSpPr>
          <p:cNvPr id="5" name="4 Explosión 1"/>
          <p:cNvSpPr/>
          <p:nvPr/>
        </p:nvSpPr>
        <p:spPr bwMode="auto">
          <a:xfrm>
            <a:off x="7452320" y="3343845"/>
            <a:ext cx="1224136" cy="648072"/>
          </a:xfrm>
          <a:prstGeom prst="irregularSeal1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</a:rPr>
              <a:t>new</a:t>
            </a:r>
          </a:p>
        </p:txBody>
      </p:sp>
      <p:sp>
        <p:nvSpPr>
          <p:cNvPr id="6" name="5 Explosión 1"/>
          <p:cNvSpPr/>
          <p:nvPr/>
        </p:nvSpPr>
        <p:spPr bwMode="auto">
          <a:xfrm>
            <a:off x="6588224" y="5085184"/>
            <a:ext cx="1224136" cy="648072"/>
          </a:xfrm>
          <a:prstGeom prst="irregularSeal1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</a:rPr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32782246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Biomedical Task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1905000"/>
            <a:ext cx="7620000" cy="4114800"/>
          </a:xfrm>
        </p:spPr>
        <p:txBody>
          <a:bodyPr/>
          <a:lstStyle/>
          <a:p>
            <a:pPr marL="342900" lvl="1" indent="-342900"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Same setting</a:t>
            </a:r>
          </a:p>
          <a:p>
            <a:pPr marL="342900" lvl="1" indent="-342900"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Scientific language</a:t>
            </a:r>
          </a:p>
          <a:p>
            <a:pPr marL="342900" lvl="1" indent="-342900"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Focus on one disease: Alzheimer</a:t>
            </a:r>
          </a:p>
          <a:p>
            <a:pPr lvl="1"/>
            <a:r>
              <a:rPr lang="en-US" sz="2400" dirty="0" smtClean="0"/>
              <a:t>Alzheimer's Disease Literature Corpus (ADLC)</a:t>
            </a:r>
          </a:p>
          <a:p>
            <a:pPr lvl="1"/>
            <a:r>
              <a:rPr lang="en-US" sz="2400" dirty="0" smtClean="0"/>
              <a:t>66,222 abstracts from </a:t>
            </a:r>
            <a:r>
              <a:rPr lang="en-US" sz="2400" dirty="0" err="1" smtClean="0"/>
              <a:t>PubMed</a:t>
            </a:r>
            <a:endParaRPr lang="en-US" sz="2400" dirty="0" smtClean="0"/>
          </a:p>
          <a:p>
            <a:pPr lvl="1"/>
            <a:r>
              <a:rPr lang="en-US" sz="2400" dirty="0" smtClean="0"/>
              <a:t>9,500 full articles </a:t>
            </a:r>
          </a:p>
          <a:p>
            <a:pPr lvl="1"/>
            <a:r>
              <a:rPr lang="en-US" sz="2400" dirty="0" smtClean="0"/>
              <a:t>Most of them processed:</a:t>
            </a:r>
          </a:p>
          <a:p>
            <a:pPr lvl="2"/>
            <a:r>
              <a:rPr lang="en-US" sz="2000" dirty="0" smtClean="0"/>
              <a:t>Dependency parser </a:t>
            </a:r>
            <a:r>
              <a:rPr lang="en-US" sz="2000" dirty="0" err="1" smtClean="0"/>
              <a:t>GDep</a:t>
            </a:r>
            <a:r>
              <a:rPr lang="en-US" sz="2000" dirty="0" smtClean="0"/>
              <a:t> (</a:t>
            </a:r>
            <a:r>
              <a:rPr lang="en-US" sz="2000" dirty="0" err="1" smtClean="0"/>
              <a:t>Sagae</a:t>
            </a:r>
            <a:r>
              <a:rPr lang="en-US" sz="2000" dirty="0" smtClean="0"/>
              <a:t> and </a:t>
            </a:r>
            <a:r>
              <a:rPr lang="en-US" sz="2000" dirty="0" err="1" smtClean="0"/>
              <a:t>Tsujii</a:t>
            </a:r>
            <a:r>
              <a:rPr lang="en-US" sz="2000" dirty="0" smtClean="0"/>
              <a:t> 2007)</a:t>
            </a:r>
          </a:p>
          <a:p>
            <a:pPr lvl="2"/>
            <a:r>
              <a:rPr lang="en-US" sz="2000" dirty="0" smtClean="0"/>
              <a:t>UMLS-based NE tagger (</a:t>
            </a:r>
            <a:r>
              <a:rPr lang="en-US" sz="2000" dirty="0" err="1" smtClean="0"/>
              <a:t>CLiPS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smtClean="0"/>
              <a:t>ABNER NE tagger (Settles 2005)</a:t>
            </a:r>
          </a:p>
        </p:txBody>
      </p:sp>
    </p:spTree>
    <p:extLst>
      <p:ext uri="{BB962C8B-B14F-4D97-AF65-F5344CB8AC3E}">
        <p14:creationId xmlns:p14="http://schemas.microsoft.com/office/powerpoint/2010/main" val="34274700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368480" cy="1527175"/>
          </a:xfrm>
        </p:spPr>
        <p:txBody>
          <a:bodyPr/>
          <a:lstStyle/>
          <a:p>
            <a:r>
              <a:rPr lang="en-US" dirty="0" smtClean="0"/>
              <a:t>Task on Modality and Negation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916832"/>
            <a:ext cx="7368480" cy="2028056"/>
          </a:xfrm>
        </p:spPr>
        <p:txBody>
          <a:bodyPr/>
          <a:lstStyle/>
          <a:p>
            <a:pPr marL="914400" lvl="1" indent="-514350">
              <a:buNone/>
            </a:pPr>
            <a:r>
              <a:rPr lang="es-ES" sz="2400" dirty="0" err="1" smtClean="0"/>
              <a:t>Given</a:t>
            </a:r>
            <a:r>
              <a:rPr lang="es-ES" sz="2400" dirty="0" smtClean="0"/>
              <a:t> </a:t>
            </a:r>
            <a:r>
              <a:rPr lang="es-ES" sz="2400" dirty="0" err="1" smtClean="0"/>
              <a:t>an</a:t>
            </a:r>
            <a:r>
              <a:rPr lang="es-ES" sz="2400" dirty="0" smtClean="0"/>
              <a:t> </a:t>
            </a:r>
            <a:r>
              <a:rPr lang="es-ES" sz="2400" b="1" dirty="0" err="1" smtClean="0"/>
              <a:t>event</a:t>
            </a:r>
            <a:r>
              <a:rPr lang="es-ES" sz="2400" dirty="0" smtClean="0"/>
              <a:t> in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text</a:t>
            </a:r>
            <a:r>
              <a:rPr lang="es-ES" sz="2400" dirty="0" smtClean="0"/>
              <a:t> decide </a:t>
            </a:r>
            <a:r>
              <a:rPr lang="es-ES" sz="2400" dirty="0" err="1" smtClean="0"/>
              <a:t>whether</a:t>
            </a:r>
            <a:r>
              <a:rPr lang="es-ES" sz="2400" dirty="0" smtClean="0"/>
              <a:t> </a:t>
            </a:r>
            <a:r>
              <a:rPr lang="es-ES" sz="2400" dirty="0" err="1" smtClean="0"/>
              <a:t>it</a:t>
            </a:r>
            <a:r>
              <a:rPr lang="es-ES" sz="2400" dirty="0" smtClean="0"/>
              <a:t> </a:t>
            </a:r>
            <a:r>
              <a:rPr lang="es-ES" sz="2400" dirty="0" err="1" smtClean="0"/>
              <a:t>is</a:t>
            </a:r>
            <a:endParaRPr lang="en-US" sz="2400" dirty="0" smtClean="0"/>
          </a:p>
          <a:p>
            <a:pPr marL="1314450" lvl="2" indent="-514350">
              <a:buFont typeface="+mj-lt"/>
              <a:buAutoNum type="arabicPeriod"/>
            </a:pPr>
            <a:r>
              <a:rPr lang="en-US" sz="2000" b="1" dirty="0" smtClean="0"/>
              <a:t>Asserted</a:t>
            </a:r>
            <a:r>
              <a:rPr lang="en-US" sz="2000" dirty="0" smtClean="0"/>
              <a:t> (NONE: no negation and no speculation)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2000" b="1" dirty="0" smtClean="0"/>
              <a:t>Negated</a:t>
            </a:r>
            <a:r>
              <a:rPr lang="en-US" sz="2000" dirty="0" smtClean="0"/>
              <a:t> (NEG: negation and no speculation)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2000" b="1" dirty="0" smtClean="0"/>
              <a:t>Speculated but negated </a:t>
            </a:r>
            <a:r>
              <a:rPr lang="en-US" sz="2000" dirty="0" smtClean="0"/>
              <a:t>(NEGMOD)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2000" b="1" dirty="0" smtClean="0"/>
              <a:t>Speculated and not negated </a:t>
            </a:r>
            <a:r>
              <a:rPr lang="en-US" sz="2000" dirty="0" smtClean="0"/>
              <a:t>(MOD)</a:t>
            </a:r>
          </a:p>
          <a:p>
            <a:pPr marL="1314450" lvl="2" indent="-514350">
              <a:buFont typeface="+mj-lt"/>
              <a:buAutoNum type="arabicPeriod"/>
            </a:pPr>
            <a:endParaRPr lang="en-US" sz="2000" b="1" dirty="0" smtClean="0"/>
          </a:p>
        </p:txBody>
      </p:sp>
      <p:grpSp>
        <p:nvGrpSpPr>
          <p:cNvPr id="9" name="8 Grupo"/>
          <p:cNvGrpSpPr/>
          <p:nvPr/>
        </p:nvGrpSpPr>
        <p:grpSpPr>
          <a:xfrm>
            <a:off x="1259632" y="4005064"/>
            <a:ext cx="6192688" cy="2313548"/>
            <a:chOff x="1259632" y="2420888"/>
            <a:chExt cx="6192688" cy="2313548"/>
          </a:xfrm>
        </p:grpSpPr>
        <p:sp>
          <p:nvSpPr>
            <p:cNvPr id="10" name="9 CuadroTexto"/>
            <p:cNvSpPr txBox="1"/>
            <p:nvPr/>
          </p:nvSpPr>
          <p:spPr>
            <a:xfrm>
              <a:off x="2627784" y="2420888"/>
              <a:ext cx="3600400" cy="369332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dirty="0" smtClean="0"/>
                <a:t>Is the event present as certain?</a:t>
              </a:r>
              <a:endParaRPr lang="en-US" dirty="0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2771800" y="2780928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dirty="0" smtClean="0"/>
                <a:t>Yes</a:t>
              </a:r>
              <a:endParaRPr lang="en-US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4860032" y="2780928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dirty="0" smtClean="0"/>
                <a:t>No</a:t>
              </a:r>
              <a:endParaRPr lang="en-US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1979712" y="3429000"/>
              <a:ext cx="1656184" cy="369332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dirty="0" smtClean="0"/>
                <a:t>Did it happen?</a:t>
              </a:r>
              <a:endParaRPr lang="en-US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5148064" y="3501008"/>
              <a:ext cx="1800200" cy="369332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dirty="0" smtClean="0"/>
                <a:t>Is it negated?</a:t>
              </a:r>
              <a:endParaRPr lang="en-US" dirty="0"/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4644008" y="3861048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dirty="0" smtClean="0"/>
                <a:t>Yes</a:t>
              </a:r>
              <a:endParaRPr lang="en-US" dirty="0"/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6444208" y="3861048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dirty="0" smtClean="0"/>
                <a:t>No</a:t>
              </a:r>
              <a:endParaRPr lang="en-US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1331640" y="3861048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dirty="0" smtClean="0"/>
                <a:t>Yes</a:t>
              </a:r>
              <a:endParaRPr lang="en-US" dirty="0"/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3131840" y="3861048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dirty="0" smtClean="0"/>
                <a:t>No</a:t>
              </a:r>
              <a:endParaRPr lang="en-US" dirty="0"/>
            </a:p>
          </p:txBody>
        </p:sp>
        <p:cxnSp>
          <p:nvCxnSpPr>
            <p:cNvPr id="19" name="18 Conector recto de flecha"/>
            <p:cNvCxnSpPr>
              <a:stCxn id="10" idx="2"/>
              <a:endCxn id="13" idx="0"/>
            </p:cNvCxnSpPr>
            <p:nvPr/>
          </p:nvCxnSpPr>
          <p:spPr bwMode="auto">
            <a:xfrm flipH="1">
              <a:off x="2807804" y="2790220"/>
              <a:ext cx="1620180" cy="63878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 de flecha"/>
            <p:cNvCxnSpPr>
              <a:stCxn id="13" idx="2"/>
              <a:endCxn id="27" idx="0"/>
            </p:cNvCxnSpPr>
            <p:nvPr/>
          </p:nvCxnSpPr>
          <p:spPr bwMode="auto">
            <a:xfrm flipH="1">
              <a:off x="1835696" y="3798332"/>
              <a:ext cx="972108" cy="56677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 de flecha"/>
            <p:cNvCxnSpPr>
              <a:stCxn id="10" idx="2"/>
              <a:endCxn id="14" idx="0"/>
            </p:cNvCxnSpPr>
            <p:nvPr/>
          </p:nvCxnSpPr>
          <p:spPr bwMode="auto">
            <a:xfrm>
              <a:off x="4427984" y="2790220"/>
              <a:ext cx="1620180" cy="71078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21 Conector recto de flecha"/>
            <p:cNvCxnSpPr>
              <a:stCxn id="13" idx="2"/>
              <a:endCxn id="28" idx="0"/>
            </p:cNvCxnSpPr>
            <p:nvPr/>
          </p:nvCxnSpPr>
          <p:spPr bwMode="auto">
            <a:xfrm>
              <a:off x="2807804" y="3798332"/>
              <a:ext cx="900100" cy="56677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22 Conector recto de flecha"/>
            <p:cNvCxnSpPr>
              <a:stCxn id="14" idx="2"/>
              <a:endCxn id="25" idx="0"/>
            </p:cNvCxnSpPr>
            <p:nvPr/>
          </p:nvCxnSpPr>
          <p:spPr bwMode="auto">
            <a:xfrm flipH="1">
              <a:off x="5220072" y="3870340"/>
              <a:ext cx="828092" cy="494764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Conector recto de flecha"/>
            <p:cNvCxnSpPr>
              <a:stCxn id="14" idx="2"/>
              <a:endCxn id="26" idx="0"/>
            </p:cNvCxnSpPr>
            <p:nvPr/>
          </p:nvCxnSpPr>
          <p:spPr bwMode="auto">
            <a:xfrm>
              <a:off x="6048164" y="3870340"/>
              <a:ext cx="936104" cy="494764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24 CuadroTexto"/>
            <p:cNvSpPr txBox="1"/>
            <p:nvPr/>
          </p:nvSpPr>
          <p:spPr>
            <a:xfrm>
              <a:off x="4644008" y="4365104"/>
              <a:ext cx="1152128" cy="369332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b="1" dirty="0" smtClean="0"/>
                <a:t>NEGMOD</a:t>
              </a:r>
              <a:endParaRPr lang="en-US" b="1" dirty="0"/>
            </a:p>
          </p:txBody>
        </p:sp>
        <p:sp>
          <p:nvSpPr>
            <p:cNvPr id="26" name="25 CuadroTexto"/>
            <p:cNvSpPr txBox="1"/>
            <p:nvPr/>
          </p:nvSpPr>
          <p:spPr>
            <a:xfrm>
              <a:off x="6516216" y="4365104"/>
              <a:ext cx="936104" cy="369332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b="1" dirty="0" smtClean="0"/>
                <a:t>MOD</a:t>
              </a:r>
              <a:endParaRPr lang="en-US" b="1" dirty="0"/>
            </a:p>
          </p:txBody>
        </p:sp>
        <p:sp>
          <p:nvSpPr>
            <p:cNvPr id="27" name="26 CuadroTexto"/>
            <p:cNvSpPr txBox="1"/>
            <p:nvPr/>
          </p:nvSpPr>
          <p:spPr>
            <a:xfrm>
              <a:off x="1259632" y="4365104"/>
              <a:ext cx="1152128" cy="369332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b="1" dirty="0" smtClean="0"/>
                <a:t>NONE</a:t>
              </a:r>
              <a:endParaRPr lang="en-US" b="1" dirty="0"/>
            </a:p>
          </p:txBody>
        </p:sp>
        <p:sp>
          <p:nvSpPr>
            <p:cNvPr id="28" name="27 CuadroTexto"/>
            <p:cNvSpPr txBox="1"/>
            <p:nvPr/>
          </p:nvSpPr>
          <p:spPr>
            <a:xfrm>
              <a:off x="3131840" y="4365104"/>
              <a:ext cx="1152128" cy="369332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b="1" dirty="0" smtClean="0"/>
                <a:t>NEG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224894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</a:t>
            </a:r>
            <a:endParaRPr lang="en-US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2375248" y="4555232"/>
          <a:ext cx="6768752" cy="2302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0B81-B3DE-4FD6-9643-77F0B8CBDB74}" type="slidenum">
              <a:rPr lang="es-ES" smtClean="0"/>
              <a:pPr/>
              <a:t>15</a:t>
            </a:fld>
            <a:endParaRPr lang="es-ES"/>
          </a:p>
        </p:txBody>
      </p:sp>
      <p:graphicFrame>
        <p:nvGraphicFramePr>
          <p:cNvPr id="5" name="Group 103"/>
          <p:cNvGraphicFramePr>
            <a:graphicFrameLocks/>
          </p:cNvGraphicFramePr>
          <p:nvPr/>
        </p:nvGraphicFramePr>
        <p:xfrm>
          <a:off x="467544" y="2060848"/>
          <a:ext cx="8424935" cy="2157984"/>
        </p:xfrm>
        <a:graphic>
          <a:graphicData uri="http://schemas.openxmlformats.org/drawingml/2006/table">
            <a:tbl>
              <a:tblPr/>
              <a:tblGrid>
                <a:gridCol w="2664296"/>
                <a:gridCol w="1368152"/>
                <a:gridCol w="2162358"/>
                <a:gridCol w="2230129"/>
              </a:tblGrid>
              <a:tr h="2263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Task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Registered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groups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Participant groups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Submitted Runs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9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Main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Biomedical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84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Modality</a:t>
                      </a: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 and </a:t>
                      </a:r>
                      <a:r>
                        <a:rPr kumimoji="0" lang="es-E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Negation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Total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92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251520" y="544522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/>
              <a:t>~100% increase</a:t>
            </a:r>
            <a:endParaRPr lang="en-US" b="1" dirty="0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Evaluation</a:t>
            </a:r>
            <a:r>
              <a:rPr lang="es-ES" dirty="0" smtClean="0"/>
              <a:t> and </a:t>
            </a:r>
            <a:r>
              <a:rPr lang="es-ES" dirty="0" err="1" smtClean="0"/>
              <a:t>results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1905000"/>
            <a:ext cx="7296472" cy="4114800"/>
          </a:xfrm>
        </p:spPr>
        <p:txBody>
          <a:bodyPr/>
          <a:lstStyle/>
          <a:p>
            <a:pPr>
              <a:buNone/>
            </a:pPr>
            <a:r>
              <a:rPr lang="es-ES" sz="2800" dirty="0" smtClean="0"/>
              <a:t>QA </a:t>
            </a:r>
            <a:r>
              <a:rPr lang="es-ES" sz="2800" dirty="0" err="1" smtClean="0"/>
              <a:t>perspective</a:t>
            </a:r>
            <a:r>
              <a:rPr lang="es-ES" sz="2800" dirty="0" smtClean="0"/>
              <a:t> </a:t>
            </a:r>
            <a:r>
              <a:rPr lang="es-ES" sz="2800" dirty="0" err="1" smtClean="0"/>
              <a:t>evaluation</a:t>
            </a:r>
            <a:endParaRPr lang="es-ES" sz="2800" dirty="0" smtClean="0"/>
          </a:p>
          <a:p>
            <a:pPr lvl="1">
              <a:buNone/>
            </a:pPr>
            <a:r>
              <a:rPr lang="es-ES" sz="2400" dirty="0" smtClean="0"/>
              <a:t>c@1 </a:t>
            </a:r>
            <a:r>
              <a:rPr lang="es-ES" sz="2400" dirty="0" err="1" smtClean="0"/>
              <a:t>over</a:t>
            </a:r>
            <a:r>
              <a:rPr lang="es-ES" sz="2400" dirty="0" smtClean="0"/>
              <a:t> </a:t>
            </a:r>
            <a:r>
              <a:rPr lang="es-ES" sz="2400" dirty="0" err="1" smtClean="0"/>
              <a:t>all</a:t>
            </a:r>
            <a:r>
              <a:rPr lang="es-ES" sz="2400" dirty="0" smtClean="0"/>
              <a:t> </a:t>
            </a:r>
            <a:r>
              <a:rPr lang="es-ES" sz="2400" dirty="0" err="1" smtClean="0"/>
              <a:t>questions</a:t>
            </a:r>
            <a:r>
              <a:rPr lang="es-ES" sz="2400" dirty="0" smtClean="0"/>
              <a:t> (</a:t>
            </a:r>
            <a:r>
              <a:rPr lang="es-ES" sz="2400" dirty="0" err="1" smtClean="0"/>
              <a:t>random</a:t>
            </a:r>
            <a:r>
              <a:rPr lang="es-ES" sz="2400" dirty="0" smtClean="0"/>
              <a:t> 0.2)</a:t>
            </a:r>
          </a:p>
          <a:p>
            <a:pPr lvl="1">
              <a:buNone/>
            </a:pPr>
            <a:endParaRPr lang="es-ES" sz="2400" dirty="0" smtClean="0"/>
          </a:p>
          <a:p>
            <a:pPr lvl="1">
              <a:buNone/>
            </a:pPr>
            <a:endParaRPr lang="es-ES" sz="2400" dirty="0" smtClean="0"/>
          </a:p>
          <a:p>
            <a:endParaRPr lang="es-ES" sz="2800" dirty="0" smtClean="0"/>
          </a:p>
          <a:p>
            <a:pPr>
              <a:buNone/>
            </a:pPr>
            <a:r>
              <a:rPr lang="es-ES" sz="2800" dirty="0" smtClean="0"/>
              <a:t>Reading </a:t>
            </a:r>
            <a:r>
              <a:rPr lang="es-ES" sz="2800" dirty="0" err="1" smtClean="0"/>
              <a:t>perspective</a:t>
            </a:r>
            <a:r>
              <a:rPr lang="es-ES" sz="2800" dirty="0" smtClean="0"/>
              <a:t> </a:t>
            </a:r>
            <a:r>
              <a:rPr lang="es-ES" sz="2800" dirty="0" err="1" smtClean="0"/>
              <a:t>evaluation</a:t>
            </a:r>
            <a:endParaRPr lang="es-ES" sz="2800" dirty="0" smtClean="0"/>
          </a:p>
          <a:p>
            <a:pPr lvl="1">
              <a:buNone/>
            </a:pPr>
            <a:r>
              <a:rPr lang="en-US" sz="2400" dirty="0" smtClean="0"/>
              <a:t>Aggregating results test by test (pass if </a:t>
            </a:r>
            <a:r>
              <a:rPr lang="es-ES" sz="2400" dirty="0" smtClean="0"/>
              <a:t>c@1 </a:t>
            </a:r>
            <a:r>
              <a:rPr lang="en-US" sz="2400" dirty="0" smtClean="0"/>
              <a:t>&gt; 0.5)</a:t>
            </a:r>
          </a:p>
          <a:p>
            <a:pPr lvl="1">
              <a:buNone/>
            </a:pPr>
            <a:endParaRPr lang="en-US" sz="2400" dirty="0" smtClean="0"/>
          </a:p>
          <a:p>
            <a:pPr>
              <a:buNone/>
            </a:pPr>
            <a:endParaRPr lang="en-US" sz="26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0B81-B3DE-4FD6-9643-77F0B8CBDB74}" type="slidenum">
              <a:rPr lang="es-ES" smtClean="0"/>
              <a:pPr/>
              <a:t>16</a:t>
            </a:fld>
            <a:endParaRPr lang="es-ES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699792" y="2996952"/>
          <a:ext cx="475252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6642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Best systems Main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Best systems Biomedical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771800" y="5301208"/>
          <a:ext cx="475252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6642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Best systems Main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Best</a:t>
                      </a:r>
                      <a:r>
                        <a:rPr lang="en-US" baseline="0" dirty="0" smtClean="0"/>
                        <a:t> systems Biomedical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Tests passed: 12 / 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Tests passed:</a:t>
                      </a:r>
                      <a:r>
                        <a:rPr lang="en-US" baseline="0" dirty="0" smtClean="0"/>
                        <a:t> 3 / 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Tests passed:</a:t>
                      </a:r>
                      <a:r>
                        <a:rPr lang="en-US" baseline="0" dirty="0" smtClean="0"/>
                        <a:t> 6 /16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US" sz="4000" dirty="0" smtClean="0"/>
              <a:t>More details during the workshop</a:t>
            </a:r>
          </a:p>
        </p:txBody>
      </p:sp>
      <p:sp>
        <p:nvSpPr>
          <p:cNvPr id="6" name="5 Subtítulo"/>
          <p:cNvSpPr>
            <a:spLocks noGrp="1"/>
          </p:cNvSpPr>
          <p:nvPr>
            <p:ph idx="1"/>
          </p:nvPr>
        </p:nvSpPr>
        <p:spPr>
          <a:xfrm>
            <a:off x="971600" y="1905000"/>
            <a:ext cx="7920880" cy="4114800"/>
          </a:xfrm>
        </p:spPr>
        <p:txBody>
          <a:bodyPr/>
          <a:lstStyle/>
          <a:p>
            <a:pPr lvl="1">
              <a:buNone/>
            </a:pPr>
            <a:r>
              <a:rPr lang="en-US" dirty="0" smtClean="0"/>
              <a:t>Monday 17</a:t>
            </a:r>
            <a:r>
              <a:rPr lang="en-US" baseline="30000" dirty="0" smtClean="0"/>
              <a:t>th</a:t>
            </a:r>
            <a:r>
              <a:rPr lang="en-US" dirty="0" smtClean="0"/>
              <a:t> Sep.</a:t>
            </a:r>
          </a:p>
          <a:p>
            <a:pPr lvl="2">
              <a:buNone/>
            </a:pPr>
            <a:r>
              <a:rPr lang="en-US" dirty="0" smtClean="0"/>
              <a:t>17:00 - 18:00 </a:t>
            </a:r>
            <a:r>
              <a:rPr lang="en-US" b="1" dirty="0" smtClean="0"/>
              <a:t>Poster Session</a:t>
            </a:r>
          </a:p>
          <a:p>
            <a:pPr lvl="1">
              <a:buNone/>
            </a:pPr>
            <a:r>
              <a:rPr lang="en-US" dirty="0" smtClean="0"/>
              <a:t>Tuesday 18</a:t>
            </a:r>
            <a:r>
              <a:rPr lang="en-US" baseline="30000" dirty="0" smtClean="0"/>
              <a:t>th</a:t>
            </a:r>
            <a:r>
              <a:rPr lang="en-US" dirty="0" smtClean="0"/>
              <a:t> Sep.</a:t>
            </a:r>
          </a:p>
          <a:p>
            <a:pPr lvl="2">
              <a:buNone/>
            </a:pPr>
            <a:r>
              <a:rPr lang="en-US" dirty="0" smtClean="0"/>
              <a:t>10:40 – 12:40 </a:t>
            </a:r>
            <a:r>
              <a:rPr lang="en-US" b="1" dirty="0" smtClean="0"/>
              <a:t>Invited Talk + Overviews</a:t>
            </a:r>
            <a:endParaRPr lang="en-US" dirty="0" smtClean="0"/>
          </a:p>
          <a:p>
            <a:pPr lvl="2">
              <a:buNone/>
            </a:pPr>
            <a:r>
              <a:rPr lang="en-US" dirty="0" smtClean="0"/>
              <a:t>14:10 – 16:10 </a:t>
            </a:r>
            <a:r>
              <a:rPr lang="en-US" b="1" dirty="0" smtClean="0"/>
              <a:t>Reports from participants (Main + Bio)</a:t>
            </a:r>
            <a:endParaRPr lang="en-US" dirty="0" smtClean="0"/>
          </a:p>
          <a:p>
            <a:pPr lvl="2">
              <a:buNone/>
            </a:pPr>
            <a:r>
              <a:rPr lang="en-US" dirty="0" smtClean="0"/>
              <a:t>16:40 – 17:15 </a:t>
            </a:r>
            <a:r>
              <a:rPr lang="en-US" b="1" dirty="0" smtClean="0"/>
              <a:t>Reports from participants (</a:t>
            </a:r>
            <a:r>
              <a:rPr lang="en-US" b="1" dirty="0" err="1" smtClean="0"/>
              <a:t>Mod&amp;Neg</a:t>
            </a:r>
            <a:r>
              <a:rPr lang="en-US" b="1" dirty="0" smtClean="0"/>
              <a:t>)</a:t>
            </a:r>
          </a:p>
          <a:p>
            <a:pPr lvl="2">
              <a:buNone/>
            </a:pPr>
            <a:r>
              <a:rPr lang="en-US" b="1" dirty="0" smtClean="0"/>
              <a:t>17:15 – 18:10 Breakout session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0B81-B3DE-4FD6-9643-77F0B8CBDB74}" type="slidenum">
              <a:rPr lang="es-ES" smtClean="0"/>
              <a:pPr/>
              <a:t>17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A89C-8019-4575-991C-BC4BACB86FA8}" type="slidenum">
              <a:rPr lang="es-ES"/>
              <a:pPr/>
              <a:t>2</a:t>
            </a:fld>
            <a:endParaRPr lang="es-ES"/>
          </a:p>
        </p:txBody>
      </p:sp>
      <p:sp>
        <p:nvSpPr>
          <p:cNvPr id="195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s-ES" sz="3400" dirty="0" err="1" smtClean="0"/>
              <a:t>Question</a:t>
            </a:r>
            <a:r>
              <a:rPr lang="es-ES" sz="3400" dirty="0" smtClean="0"/>
              <a:t> </a:t>
            </a:r>
            <a:r>
              <a:rPr lang="es-ES" sz="3400" dirty="0" err="1" smtClean="0"/>
              <a:t>Answering</a:t>
            </a:r>
            <a:r>
              <a:rPr lang="es-ES" sz="3400" dirty="0" smtClean="0"/>
              <a:t> </a:t>
            </a:r>
            <a:r>
              <a:rPr lang="es-ES" sz="3400" dirty="0" err="1" smtClean="0"/>
              <a:t>Track</a:t>
            </a:r>
            <a:r>
              <a:rPr lang="es-ES" sz="3400" dirty="0" smtClean="0"/>
              <a:t> at CLEF</a:t>
            </a:r>
            <a:endParaRPr lang="es-ES" sz="3400" dirty="0"/>
          </a:p>
        </p:txBody>
      </p:sp>
      <p:graphicFrame>
        <p:nvGraphicFramePr>
          <p:cNvPr id="1954971" name="Group 15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515289092"/>
              </p:ext>
            </p:extLst>
          </p:nvPr>
        </p:nvGraphicFramePr>
        <p:xfrm>
          <a:off x="-3" y="1916113"/>
          <a:ext cx="9178653" cy="4425696"/>
        </p:xfrm>
        <a:graphic>
          <a:graphicData uri="http://schemas.openxmlformats.org/drawingml/2006/table">
            <a:tbl>
              <a:tblPr/>
              <a:tblGrid>
                <a:gridCol w="755579"/>
                <a:gridCol w="504056"/>
                <a:gridCol w="216024"/>
                <a:gridCol w="792088"/>
                <a:gridCol w="293154"/>
                <a:gridCol w="461711"/>
                <a:gridCol w="769167"/>
                <a:gridCol w="708216"/>
                <a:gridCol w="720080"/>
                <a:gridCol w="792088"/>
                <a:gridCol w="648072"/>
                <a:gridCol w="1236000"/>
                <a:gridCol w="1282418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541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QA Tasks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Multiple Language QA Main Task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ResPubliQA</a:t>
                      </a:r>
                      <a:endParaRPr kumimoji="0" lang="es-E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QA4MRE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71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Temporal </a:t>
                      </a:r>
                      <a:r>
                        <a:rPr kumimoji="0" lang="es-E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restrictions</a:t>
                      </a: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 and </a:t>
                      </a:r>
                      <a:r>
                        <a:rPr kumimoji="0" lang="es-E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lists</a:t>
                      </a:r>
                      <a:endParaRPr kumimoji="0" lang="es-E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Answer</a:t>
                      </a: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 </a:t>
                      </a:r>
                      <a:r>
                        <a:rPr kumimoji="0" lang="es-E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Validation</a:t>
                      </a: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 </a:t>
                      </a:r>
                      <a:r>
                        <a:rPr kumimoji="0" lang="es-E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Exercise</a:t>
                      </a: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 (AVE)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Giki</a:t>
                      </a:r>
                      <a:endParaRPr kumimoji="0" lang="es-E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CLEF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Negation</a:t>
                      </a: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 and </a:t>
                      </a:r>
                      <a:r>
                        <a:rPr kumimoji="0" lang="es-E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Modality</a:t>
                      </a:r>
                      <a:endParaRPr kumimoji="0" lang="es-E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Real Time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QA </a:t>
                      </a:r>
                      <a:r>
                        <a:rPr kumimoji="0" lang="es-E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over</a:t>
                      </a: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 </a:t>
                      </a:r>
                      <a:r>
                        <a:rPr kumimoji="0" lang="es-E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Speech</a:t>
                      </a: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 </a:t>
                      </a:r>
                      <a:r>
                        <a:rPr kumimoji="0" lang="es-E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Transcriptions</a:t>
                      </a: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 (QAST)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+mn-ea"/>
                          <a:cs typeface="+mn-cs"/>
                        </a:rPr>
                        <a:t>Biomedical</a:t>
                      </a:r>
                      <a:endParaRPr kumimoji="0" lang="es-ES" sz="1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WiQA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WSD QA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1954972" name="Rectangle 156"/>
          <p:cNvSpPr>
            <a:spLocks noChangeArrowheads="1"/>
          </p:cNvSpPr>
          <p:nvPr/>
        </p:nvSpPr>
        <p:spPr bwMode="auto">
          <a:xfrm>
            <a:off x="6660232" y="1844824"/>
            <a:ext cx="2483769" cy="3528392"/>
          </a:xfrm>
          <a:prstGeom prst="rect">
            <a:avLst/>
          </a:prstGeom>
          <a:noFill/>
          <a:ln w="57150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Portrayal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422692" y="4221088"/>
            <a:ext cx="7010400" cy="2017349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Along the years, we learnt that the </a:t>
            </a:r>
            <a:r>
              <a:rPr lang="en-US" sz="2400" b="1" dirty="0" smtClean="0"/>
              <a:t>architecture</a:t>
            </a:r>
            <a:r>
              <a:rPr lang="en-US" sz="2400" dirty="0" smtClean="0"/>
              <a:t> is one of the main </a:t>
            </a:r>
            <a:r>
              <a:rPr lang="en-US" sz="2400" b="1" dirty="0" smtClean="0"/>
              <a:t>limitations</a:t>
            </a:r>
            <a:r>
              <a:rPr lang="en-US" sz="2400" dirty="0" smtClean="0"/>
              <a:t> for improving QA technology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s-ES" sz="2400" dirty="0" smtClean="0"/>
              <a:t>So </a:t>
            </a:r>
            <a:r>
              <a:rPr lang="es-ES" sz="2400" dirty="0" err="1" smtClean="0"/>
              <a:t>we</a:t>
            </a:r>
            <a:r>
              <a:rPr lang="es-ES" sz="2400" dirty="0" smtClean="0"/>
              <a:t> </a:t>
            </a:r>
            <a:r>
              <a:rPr lang="es-ES" sz="2400" dirty="0" err="1" smtClean="0"/>
              <a:t>bet</a:t>
            </a:r>
            <a:r>
              <a:rPr lang="es-ES" sz="2400" dirty="0" smtClean="0"/>
              <a:t> </a:t>
            </a:r>
            <a:r>
              <a:rPr lang="es-ES" sz="2400" dirty="0" err="1" smtClean="0"/>
              <a:t>on</a:t>
            </a:r>
            <a:r>
              <a:rPr lang="es-ES" sz="2400" dirty="0" smtClean="0"/>
              <a:t> a </a:t>
            </a:r>
            <a:r>
              <a:rPr lang="es-ES" sz="2400" dirty="0" err="1" smtClean="0"/>
              <a:t>reformulation</a:t>
            </a:r>
            <a:r>
              <a:rPr lang="es-ES" sz="2400" dirty="0" smtClean="0"/>
              <a:t>:</a:t>
            </a:r>
            <a:endParaRPr lang="en-US" sz="2400" dirty="0" smtClean="0"/>
          </a:p>
          <a:p>
            <a:pPr marL="0" indent="0">
              <a:buNone/>
            </a:pPr>
            <a:endParaRPr lang="es-E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D6551-98B1-4E1A-AC5D-06DA22154CC1}" type="slidenum">
              <a:rPr lang="es-ES" smtClean="0"/>
              <a:pPr/>
              <a:t>3</a:t>
            </a:fld>
            <a:endParaRPr lang="es-ES"/>
          </a:p>
        </p:txBody>
      </p:sp>
      <p:grpSp>
        <p:nvGrpSpPr>
          <p:cNvPr id="30" name="29 Grupo"/>
          <p:cNvGrpSpPr/>
          <p:nvPr/>
        </p:nvGrpSpPr>
        <p:grpSpPr>
          <a:xfrm>
            <a:off x="304545" y="1866793"/>
            <a:ext cx="7104297" cy="2135658"/>
            <a:chOff x="596754" y="3569494"/>
            <a:chExt cx="8463109" cy="2366963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596754" y="3569494"/>
              <a:ext cx="1016292" cy="307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latin typeface="Arial" charset="0"/>
                </a:rPr>
                <a:t>Question</a:t>
              </a: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8071821" y="4864894"/>
              <a:ext cx="880710" cy="307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200" b="1">
                  <a:latin typeface="Arial" charset="0"/>
                </a:rPr>
                <a:t>Answer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041379" y="3640932"/>
              <a:ext cx="1016292" cy="5116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200" b="1">
                  <a:solidFill>
                    <a:schemeClr val="bg1"/>
                  </a:solidFill>
                  <a:latin typeface="Arial" charset="0"/>
                </a:rPr>
                <a:t>Question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200" b="1">
                  <a:solidFill>
                    <a:schemeClr val="bg1"/>
                  </a:solidFill>
                  <a:latin typeface="Arial" charset="0"/>
                </a:rPr>
                <a:t>analysis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1752168" y="4936332"/>
              <a:ext cx="991467" cy="5116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200" b="1">
                  <a:solidFill>
                    <a:schemeClr val="bg1"/>
                  </a:solidFill>
                  <a:latin typeface="Arial" charset="0"/>
                </a:rPr>
                <a:t>Passage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200" b="1">
                  <a:solidFill>
                    <a:schemeClr val="bg1"/>
                  </a:solidFill>
                  <a:latin typeface="Arial" charset="0"/>
                </a:rPr>
                <a:t>Retrieval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3782430" y="4936332"/>
              <a:ext cx="1115591" cy="5116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200" b="1">
                  <a:solidFill>
                    <a:schemeClr val="bg1"/>
                  </a:solidFill>
                  <a:latin typeface="Arial" charset="0"/>
                </a:rPr>
                <a:t>Answer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200" b="1">
                  <a:solidFill>
                    <a:schemeClr val="bg1"/>
                  </a:solidFill>
                  <a:latin typeface="Arial" charset="0"/>
                </a:rPr>
                <a:t>Extraction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6160712" y="4936332"/>
              <a:ext cx="943727" cy="5116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200" b="1">
                  <a:solidFill>
                    <a:schemeClr val="bg1"/>
                  </a:solidFill>
                  <a:latin typeface="Arial" charset="0"/>
                </a:rPr>
                <a:t>Answer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200" b="1">
                  <a:solidFill>
                    <a:schemeClr val="bg1"/>
                  </a:solidFill>
                  <a:latin typeface="Arial" charset="0"/>
                </a:rPr>
                <a:t>Ranking</a:t>
              </a:r>
            </a:p>
          </p:txBody>
        </p:sp>
        <p:cxnSp>
          <p:nvCxnSpPr>
            <p:cNvPr id="12" name="AutoShape 10"/>
            <p:cNvCxnSpPr>
              <a:cxnSpLocks noChangeShapeType="1"/>
              <a:endCxn id="8" idx="1"/>
            </p:cNvCxnSpPr>
            <p:nvPr/>
          </p:nvCxnSpPr>
          <p:spPr bwMode="auto">
            <a:xfrm flipV="1">
              <a:off x="661988" y="3896766"/>
              <a:ext cx="1379391" cy="3150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" name="AutoShape 11"/>
            <p:cNvCxnSpPr>
              <a:cxnSpLocks noChangeShapeType="1"/>
              <a:stCxn id="8" idx="2"/>
              <a:endCxn id="9" idx="0"/>
            </p:cNvCxnSpPr>
            <p:nvPr/>
          </p:nvCxnSpPr>
          <p:spPr bwMode="auto">
            <a:xfrm flipH="1">
              <a:off x="2247901" y="4152598"/>
              <a:ext cx="301624" cy="78373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" name="AutoShape 12"/>
            <p:cNvCxnSpPr>
              <a:cxnSpLocks noChangeShapeType="1"/>
              <a:stCxn id="8" idx="2"/>
              <a:endCxn id="11" idx="0"/>
            </p:cNvCxnSpPr>
            <p:nvPr/>
          </p:nvCxnSpPr>
          <p:spPr bwMode="auto">
            <a:xfrm>
              <a:off x="2549525" y="4152598"/>
              <a:ext cx="4083051" cy="78373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3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>
              <a:off x="2549525" y="4152598"/>
              <a:ext cx="1790701" cy="78373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" name="AutoShape 14"/>
            <p:cNvCxnSpPr>
              <a:cxnSpLocks noChangeShapeType="1"/>
              <a:stCxn id="9" idx="3"/>
              <a:endCxn id="10" idx="1"/>
            </p:cNvCxnSpPr>
            <p:nvPr/>
          </p:nvCxnSpPr>
          <p:spPr bwMode="auto">
            <a:xfrm>
              <a:off x="2743635" y="5192165"/>
              <a:ext cx="103879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7" name="AutoShape 15"/>
            <p:cNvCxnSpPr>
              <a:cxnSpLocks noChangeShapeType="1"/>
              <a:stCxn id="10" idx="3"/>
              <a:endCxn id="11" idx="1"/>
            </p:cNvCxnSpPr>
            <p:nvPr/>
          </p:nvCxnSpPr>
          <p:spPr bwMode="auto">
            <a:xfrm>
              <a:off x="4898021" y="5192165"/>
              <a:ext cx="1262691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8" name="AutoShape 16"/>
            <p:cNvCxnSpPr>
              <a:cxnSpLocks noChangeShapeType="1"/>
              <a:stCxn id="11" idx="3"/>
            </p:cNvCxnSpPr>
            <p:nvPr/>
          </p:nvCxnSpPr>
          <p:spPr bwMode="auto">
            <a:xfrm>
              <a:off x="7104439" y="5192165"/>
              <a:ext cx="1455362" cy="10452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19" name="Group 17"/>
            <p:cNvGrpSpPr>
              <a:grpSpLocks/>
            </p:cNvGrpSpPr>
            <p:nvPr/>
          </p:nvGrpSpPr>
          <p:grpSpPr bwMode="auto">
            <a:xfrm>
              <a:off x="1857375" y="5628482"/>
              <a:ext cx="7202488" cy="307975"/>
              <a:chOff x="1003" y="3095"/>
              <a:chExt cx="4537" cy="194"/>
            </a:xfrm>
          </p:grpSpPr>
          <p:sp>
            <p:nvSpPr>
              <p:cNvPr id="20" name="Text Box 18"/>
              <p:cNvSpPr txBox="1">
                <a:spLocks noChangeArrowheads="1"/>
              </p:cNvSpPr>
              <p:nvPr/>
            </p:nvSpPr>
            <p:spPr bwMode="auto">
              <a:xfrm>
                <a:off x="3770" y="3095"/>
                <a:ext cx="54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s-ES" sz="1200">
                    <a:latin typeface="Verdana" pitchFamily="34" charset="0"/>
                  </a:rPr>
                  <a:t>1.0</a:t>
                </a:r>
              </a:p>
            </p:txBody>
          </p:sp>
          <p:sp>
            <p:nvSpPr>
              <p:cNvPr id="21" name="Text Box 19"/>
              <p:cNvSpPr txBox="1">
                <a:spLocks noChangeArrowheads="1"/>
              </p:cNvSpPr>
              <p:nvPr/>
            </p:nvSpPr>
            <p:spPr bwMode="auto">
              <a:xfrm>
                <a:off x="1003" y="3095"/>
                <a:ext cx="54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s-ES" sz="1200" dirty="0">
                    <a:latin typeface="Verdana" pitchFamily="34" charset="0"/>
                  </a:rPr>
                  <a:t>0.8</a:t>
                </a:r>
              </a:p>
            </p:txBody>
          </p:sp>
          <p:sp>
            <p:nvSpPr>
              <p:cNvPr id="22" name="Text Box 20"/>
              <p:cNvSpPr txBox="1">
                <a:spLocks noChangeArrowheads="1"/>
              </p:cNvSpPr>
              <p:nvPr/>
            </p:nvSpPr>
            <p:spPr bwMode="auto">
              <a:xfrm>
                <a:off x="2228" y="3095"/>
                <a:ext cx="54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s-ES" sz="1200" dirty="0">
                    <a:latin typeface="Verdana" pitchFamily="34" charset="0"/>
                  </a:rPr>
                  <a:t>0.8</a:t>
                </a:r>
              </a:p>
            </p:txBody>
          </p:sp>
          <p:sp>
            <p:nvSpPr>
              <p:cNvPr id="23" name="Text Box 21"/>
              <p:cNvSpPr txBox="1">
                <a:spLocks noChangeArrowheads="1"/>
              </p:cNvSpPr>
              <p:nvPr/>
            </p:nvSpPr>
            <p:spPr bwMode="auto">
              <a:xfrm>
                <a:off x="4768" y="3095"/>
                <a:ext cx="772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s-ES" sz="1200">
                    <a:latin typeface="Verdana" pitchFamily="34" charset="0"/>
                  </a:rPr>
                  <a:t>0.64</a:t>
                </a:r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1547" y="3095"/>
                <a:ext cx="54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s-ES" sz="1200">
                    <a:latin typeface="Verdana" pitchFamily="34" charset="0"/>
                  </a:rPr>
                  <a:t>x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3044" y="3095"/>
                <a:ext cx="54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s-ES" sz="1200">
                    <a:latin typeface="Verdana" pitchFamily="34" charset="0"/>
                  </a:rPr>
                  <a:t>x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4269" y="3095"/>
                <a:ext cx="54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s-ES" sz="1200">
                    <a:latin typeface="Verdana" pitchFamily="34" charset="0"/>
                  </a:rPr>
                  <a:t>=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819272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US" sz="4000" dirty="0" smtClean="0"/>
              <a:t>Hypothesis generation + validation</a:t>
            </a:r>
            <a:endParaRPr lang="en-US" sz="40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0B81-B3DE-4FD6-9643-77F0B8CBDB74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6" name="5 Elipse"/>
          <p:cNvSpPr/>
          <p:nvPr/>
        </p:nvSpPr>
        <p:spPr bwMode="auto">
          <a:xfrm>
            <a:off x="3544607" y="5877271"/>
            <a:ext cx="360040" cy="360040"/>
          </a:xfrm>
          <a:prstGeom prst="ellipse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7" name="6 Elipse"/>
          <p:cNvSpPr/>
          <p:nvPr/>
        </p:nvSpPr>
        <p:spPr bwMode="auto">
          <a:xfrm>
            <a:off x="2824527" y="5301207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8" name="7 Elipse"/>
          <p:cNvSpPr/>
          <p:nvPr/>
        </p:nvSpPr>
        <p:spPr bwMode="auto">
          <a:xfrm>
            <a:off x="3688623" y="5157191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9" name="8 Elipse"/>
          <p:cNvSpPr/>
          <p:nvPr/>
        </p:nvSpPr>
        <p:spPr bwMode="auto">
          <a:xfrm>
            <a:off x="4552719" y="5373215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10" name="9 Elipse"/>
          <p:cNvSpPr/>
          <p:nvPr/>
        </p:nvSpPr>
        <p:spPr bwMode="auto">
          <a:xfrm>
            <a:off x="1816415" y="4869159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11" name="10 Elipse"/>
          <p:cNvSpPr/>
          <p:nvPr/>
        </p:nvSpPr>
        <p:spPr bwMode="auto">
          <a:xfrm>
            <a:off x="2824527" y="4509119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12" name="11 Elipse"/>
          <p:cNvSpPr/>
          <p:nvPr/>
        </p:nvSpPr>
        <p:spPr bwMode="auto">
          <a:xfrm>
            <a:off x="880311" y="4293095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13" name="12 Elipse"/>
          <p:cNvSpPr/>
          <p:nvPr/>
        </p:nvSpPr>
        <p:spPr bwMode="auto">
          <a:xfrm>
            <a:off x="4048663" y="4293095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14" name="13 Elipse"/>
          <p:cNvSpPr/>
          <p:nvPr/>
        </p:nvSpPr>
        <p:spPr bwMode="auto">
          <a:xfrm>
            <a:off x="4984767" y="4581127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15" name="14 Elipse"/>
          <p:cNvSpPr/>
          <p:nvPr/>
        </p:nvSpPr>
        <p:spPr bwMode="auto">
          <a:xfrm>
            <a:off x="5848863" y="2708919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16" name="15 Elipse"/>
          <p:cNvSpPr/>
          <p:nvPr/>
        </p:nvSpPr>
        <p:spPr bwMode="auto">
          <a:xfrm>
            <a:off x="2392479" y="3933055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17" name="16 Elipse"/>
          <p:cNvSpPr/>
          <p:nvPr/>
        </p:nvSpPr>
        <p:spPr bwMode="auto">
          <a:xfrm>
            <a:off x="3544607" y="3789039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18" name="17 Elipse"/>
          <p:cNvSpPr/>
          <p:nvPr/>
        </p:nvSpPr>
        <p:spPr bwMode="auto">
          <a:xfrm>
            <a:off x="5704847" y="3789039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19" name="18 Elipse"/>
          <p:cNvSpPr/>
          <p:nvPr/>
        </p:nvSpPr>
        <p:spPr bwMode="auto">
          <a:xfrm>
            <a:off x="1672399" y="3501007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20" name="19 Elipse"/>
          <p:cNvSpPr/>
          <p:nvPr/>
        </p:nvSpPr>
        <p:spPr bwMode="auto">
          <a:xfrm>
            <a:off x="2680511" y="3140967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21" name="20 Elipse"/>
          <p:cNvSpPr/>
          <p:nvPr/>
        </p:nvSpPr>
        <p:spPr bwMode="auto">
          <a:xfrm>
            <a:off x="736295" y="2924943"/>
            <a:ext cx="360040" cy="360040"/>
          </a:xfrm>
          <a:prstGeom prst="ellipse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22" name="21 Elipse"/>
          <p:cNvSpPr/>
          <p:nvPr/>
        </p:nvSpPr>
        <p:spPr bwMode="auto">
          <a:xfrm>
            <a:off x="3904647" y="2924943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23" name="22 Elipse"/>
          <p:cNvSpPr/>
          <p:nvPr/>
        </p:nvSpPr>
        <p:spPr bwMode="auto">
          <a:xfrm>
            <a:off x="4840751" y="3212975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cxnSp>
        <p:nvCxnSpPr>
          <p:cNvPr id="25" name="24 Conector curvado"/>
          <p:cNvCxnSpPr>
            <a:stCxn id="6" idx="1"/>
            <a:endCxn id="7" idx="5"/>
          </p:cNvCxnSpPr>
          <p:nvPr/>
        </p:nvCxnSpPr>
        <p:spPr bwMode="auto">
          <a:xfrm rot="16200000" flipV="1">
            <a:off x="3203848" y="5536512"/>
            <a:ext cx="321478" cy="465494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curvado"/>
          <p:cNvCxnSpPr>
            <a:stCxn id="7" idx="1"/>
            <a:endCxn id="10" idx="5"/>
          </p:cNvCxnSpPr>
          <p:nvPr/>
        </p:nvCxnSpPr>
        <p:spPr bwMode="auto">
          <a:xfrm rot="16200000" flipV="1">
            <a:off x="2411760" y="4888440"/>
            <a:ext cx="177462" cy="753526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curvado"/>
          <p:cNvCxnSpPr>
            <a:stCxn id="6" idx="0"/>
            <a:endCxn id="8" idx="4"/>
          </p:cNvCxnSpPr>
          <p:nvPr/>
        </p:nvCxnSpPr>
        <p:spPr bwMode="auto">
          <a:xfrm rot="5400000" flipH="1" flipV="1">
            <a:off x="3616615" y="5625243"/>
            <a:ext cx="360040" cy="144016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curvado"/>
          <p:cNvCxnSpPr>
            <a:stCxn id="10" idx="2"/>
            <a:endCxn id="12" idx="5"/>
          </p:cNvCxnSpPr>
          <p:nvPr/>
        </p:nvCxnSpPr>
        <p:spPr bwMode="auto">
          <a:xfrm rot="10800000">
            <a:off x="1187625" y="4600409"/>
            <a:ext cx="628791" cy="448771"/>
          </a:xfrm>
          <a:prstGeom prst="curvedConnector2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curvado"/>
          <p:cNvCxnSpPr>
            <a:stCxn id="8" idx="1"/>
            <a:endCxn id="11" idx="5"/>
          </p:cNvCxnSpPr>
          <p:nvPr/>
        </p:nvCxnSpPr>
        <p:spPr bwMode="auto">
          <a:xfrm rot="16200000" flipV="1">
            <a:off x="3239852" y="4708420"/>
            <a:ext cx="393486" cy="609510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curvado"/>
          <p:cNvCxnSpPr>
            <a:stCxn id="6" idx="6"/>
            <a:endCxn id="9" idx="2"/>
          </p:cNvCxnSpPr>
          <p:nvPr/>
        </p:nvCxnSpPr>
        <p:spPr bwMode="auto">
          <a:xfrm flipV="1">
            <a:off x="3904647" y="5553235"/>
            <a:ext cx="648072" cy="504056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curvado"/>
          <p:cNvCxnSpPr>
            <a:stCxn id="11" idx="7"/>
            <a:endCxn id="17" idx="3"/>
          </p:cNvCxnSpPr>
          <p:nvPr/>
        </p:nvCxnSpPr>
        <p:spPr bwMode="auto">
          <a:xfrm rot="5400000" flipH="1" flipV="1">
            <a:off x="3131840" y="4096352"/>
            <a:ext cx="465494" cy="465494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curvado"/>
          <p:cNvCxnSpPr>
            <a:stCxn id="14" idx="7"/>
            <a:endCxn id="18" idx="4"/>
          </p:cNvCxnSpPr>
          <p:nvPr/>
        </p:nvCxnSpPr>
        <p:spPr bwMode="auto">
          <a:xfrm rot="5400000" flipH="1" flipV="1">
            <a:off x="5346086" y="4095074"/>
            <a:ext cx="484775" cy="592787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curvado"/>
          <p:cNvCxnSpPr>
            <a:stCxn id="9" idx="7"/>
            <a:endCxn id="14" idx="4"/>
          </p:cNvCxnSpPr>
          <p:nvPr/>
        </p:nvCxnSpPr>
        <p:spPr bwMode="auto">
          <a:xfrm rot="5400000" flipH="1" flipV="1">
            <a:off x="4770022" y="5031178"/>
            <a:ext cx="484775" cy="304755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curvado"/>
          <p:cNvCxnSpPr>
            <a:stCxn id="8" idx="7"/>
            <a:endCxn id="13" idx="4"/>
          </p:cNvCxnSpPr>
          <p:nvPr/>
        </p:nvCxnSpPr>
        <p:spPr bwMode="auto">
          <a:xfrm rot="5400000" flipH="1" flipV="1">
            <a:off x="3833918" y="4815154"/>
            <a:ext cx="556783" cy="232747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curvado"/>
          <p:cNvCxnSpPr>
            <a:stCxn id="10" idx="7"/>
            <a:endCxn id="16" idx="4"/>
          </p:cNvCxnSpPr>
          <p:nvPr/>
        </p:nvCxnSpPr>
        <p:spPr bwMode="auto">
          <a:xfrm rot="5400000" flipH="1" flipV="1">
            <a:off x="2033718" y="4383106"/>
            <a:ext cx="628791" cy="448771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curvado"/>
          <p:cNvCxnSpPr>
            <a:stCxn id="13" idx="7"/>
            <a:endCxn id="23" idx="4"/>
          </p:cNvCxnSpPr>
          <p:nvPr/>
        </p:nvCxnSpPr>
        <p:spPr bwMode="auto">
          <a:xfrm rot="5400000" flipH="1" flipV="1">
            <a:off x="4301970" y="3627022"/>
            <a:ext cx="772807" cy="664795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curvado"/>
          <p:cNvCxnSpPr>
            <a:stCxn id="12" idx="0"/>
            <a:endCxn id="21" idx="4"/>
          </p:cNvCxnSpPr>
          <p:nvPr/>
        </p:nvCxnSpPr>
        <p:spPr bwMode="auto">
          <a:xfrm rot="16200000" flipV="1">
            <a:off x="484267" y="3717031"/>
            <a:ext cx="1008112" cy="144016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curvado"/>
          <p:cNvCxnSpPr>
            <a:stCxn id="17" idx="1"/>
            <a:endCxn id="20" idx="5"/>
          </p:cNvCxnSpPr>
          <p:nvPr/>
        </p:nvCxnSpPr>
        <p:spPr bwMode="auto">
          <a:xfrm rot="16200000" flipV="1">
            <a:off x="3095836" y="3340268"/>
            <a:ext cx="393486" cy="609510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curvado"/>
          <p:cNvCxnSpPr>
            <a:stCxn id="16" idx="1"/>
            <a:endCxn id="19" idx="5"/>
          </p:cNvCxnSpPr>
          <p:nvPr/>
        </p:nvCxnSpPr>
        <p:spPr bwMode="auto">
          <a:xfrm rot="16200000" flipV="1">
            <a:off x="2123728" y="3664304"/>
            <a:ext cx="177462" cy="465494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curvado"/>
          <p:cNvCxnSpPr>
            <a:stCxn id="14" idx="2"/>
            <a:endCxn id="13" idx="6"/>
          </p:cNvCxnSpPr>
          <p:nvPr/>
        </p:nvCxnSpPr>
        <p:spPr bwMode="auto">
          <a:xfrm rot="10800000">
            <a:off x="4408703" y="4473115"/>
            <a:ext cx="576064" cy="288032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curvado"/>
          <p:cNvCxnSpPr>
            <a:stCxn id="23" idx="1"/>
            <a:endCxn id="22" idx="5"/>
          </p:cNvCxnSpPr>
          <p:nvPr/>
        </p:nvCxnSpPr>
        <p:spPr bwMode="auto">
          <a:xfrm rot="16200000" flipV="1">
            <a:off x="4535996" y="2908220"/>
            <a:ext cx="33446" cy="681518"/>
          </a:xfrm>
          <a:prstGeom prst="curvedConnector5">
            <a:avLst>
              <a:gd name="adj1" fmla="val 683490"/>
              <a:gd name="adj2" fmla="val 50000"/>
              <a:gd name="adj3" fmla="val -58349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curvado"/>
          <p:cNvCxnSpPr>
            <a:stCxn id="18" idx="0"/>
            <a:endCxn id="15" idx="4"/>
          </p:cNvCxnSpPr>
          <p:nvPr/>
        </p:nvCxnSpPr>
        <p:spPr bwMode="auto">
          <a:xfrm rot="5400000" flipH="1" flipV="1">
            <a:off x="5596835" y="3356991"/>
            <a:ext cx="720080" cy="144016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curvado"/>
          <p:cNvCxnSpPr>
            <a:stCxn id="19" idx="7"/>
            <a:endCxn id="20" idx="3"/>
          </p:cNvCxnSpPr>
          <p:nvPr/>
        </p:nvCxnSpPr>
        <p:spPr bwMode="auto">
          <a:xfrm rot="5400000" flipH="1" flipV="1">
            <a:off x="2303748" y="3124244"/>
            <a:ext cx="105454" cy="753526"/>
          </a:xfrm>
          <a:prstGeom prst="curvedConnector5">
            <a:avLst>
              <a:gd name="adj1" fmla="val 216777"/>
              <a:gd name="adj2" fmla="val 50000"/>
              <a:gd name="adj3" fmla="val -116777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curvado"/>
          <p:cNvCxnSpPr>
            <a:stCxn id="17" idx="0"/>
            <a:endCxn id="22" idx="3"/>
          </p:cNvCxnSpPr>
          <p:nvPr/>
        </p:nvCxnSpPr>
        <p:spPr bwMode="auto">
          <a:xfrm rot="5400000" flipH="1" flipV="1">
            <a:off x="3562609" y="3394275"/>
            <a:ext cx="556783" cy="232747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curvado"/>
          <p:cNvCxnSpPr>
            <a:stCxn id="23" idx="6"/>
            <a:endCxn id="15" idx="2"/>
          </p:cNvCxnSpPr>
          <p:nvPr/>
        </p:nvCxnSpPr>
        <p:spPr bwMode="auto">
          <a:xfrm flipV="1">
            <a:off x="5200791" y="2888939"/>
            <a:ext cx="648072" cy="504056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90 Elipse"/>
          <p:cNvSpPr/>
          <p:nvPr/>
        </p:nvSpPr>
        <p:spPr bwMode="auto">
          <a:xfrm>
            <a:off x="3256575" y="2348879"/>
            <a:ext cx="360040" cy="360040"/>
          </a:xfrm>
          <a:prstGeom prst="ellipse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cxnSp>
        <p:nvCxnSpPr>
          <p:cNvPr id="92" name="91 Conector curvado"/>
          <p:cNvCxnSpPr>
            <a:stCxn id="22" idx="2"/>
            <a:endCxn id="91" idx="6"/>
          </p:cNvCxnSpPr>
          <p:nvPr/>
        </p:nvCxnSpPr>
        <p:spPr bwMode="auto">
          <a:xfrm rot="10800000">
            <a:off x="3616615" y="2528899"/>
            <a:ext cx="288032" cy="576064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92 Conector curvado"/>
          <p:cNvCxnSpPr>
            <a:stCxn id="20" idx="7"/>
            <a:endCxn id="91" idx="3"/>
          </p:cNvCxnSpPr>
          <p:nvPr/>
        </p:nvCxnSpPr>
        <p:spPr bwMode="auto">
          <a:xfrm rot="5400000" flipH="1" flipV="1">
            <a:off x="2879812" y="2764204"/>
            <a:ext cx="537502" cy="321478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97 CuadroTexto"/>
          <p:cNvSpPr txBox="1"/>
          <p:nvPr/>
        </p:nvSpPr>
        <p:spPr>
          <a:xfrm>
            <a:off x="1979712" y="5949280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sz="2000" b="1" dirty="0" smtClean="0"/>
              <a:t>Question</a:t>
            </a:r>
            <a:endParaRPr lang="en-US" sz="2000" b="1" dirty="0"/>
          </a:p>
        </p:txBody>
      </p:sp>
      <p:sp>
        <p:nvSpPr>
          <p:cNvPr id="99" name="98 CuadroTexto"/>
          <p:cNvSpPr txBox="1"/>
          <p:nvPr/>
        </p:nvSpPr>
        <p:spPr>
          <a:xfrm>
            <a:off x="6516216" y="2420888"/>
            <a:ext cx="223224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sz="2000" b="1" dirty="0" smtClean="0"/>
              <a:t>Searching space of candidate answers</a:t>
            </a:r>
          </a:p>
          <a:p>
            <a:pPr algn="r">
              <a:buNone/>
            </a:pPr>
            <a:endParaRPr lang="en-US" sz="2000" b="1" dirty="0" smtClean="0"/>
          </a:p>
          <a:p>
            <a:pPr algn="r">
              <a:buNone/>
            </a:pPr>
            <a:r>
              <a:rPr lang="en-US" sz="2000" b="1" dirty="0" smtClean="0"/>
              <a:t>Hypothesis generation functions</a:t>
            </a:r>
          </a:p>
          <a:p>
            <a:pPr algn="r">
              <a:buNone/>
            </a:pPr>
            <a:r>
              <a:rPr lang="en-US" sz="2000" b="1" dirty="0" smtClean="0"/>
              <a:t>+</a:t>
            </a:r>
          </a:p>
          <a:p>
            <a:pPr algn="r">
              <a:buNone/>
            </a:pPr>
            <a:r>
              <a:rPr lang="en-US" sz="2000" b="1" dirty="0" smtClean="0"/>
              <a:t>Answer validation functions</a:t>
            </a:r>
            <a:endParaRPr lang="en-US" sz="2000" b="1" dirty="0"/>
          </a:p>
        </p:txBody>
      </p:sp>
      <p:sp>
        <p:nvSpPr>
          <p:cNvPr id="100" name="99 CuadroTexto"/>
          <p:cNvSpPr txBox="1"/>
          <p:nvPr/>
        </p:nvSpPr>
        <p:spPr>
          <a:xfrm>
            <a:off x="1763688" y="1988840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sz="2000" b="1" dirty="0" smtClean="0"/>
              <a:t>Answer</a:t>
            </a:r>
            <a:endParaRPr lang="en-US" sz="2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368480" cy="1527175"/>
          </a:xfrm>
        </p:spPr>
        <p:txBody>
          <a:bodyPr/>
          <a:lstStyle/>
          <a:p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focus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validation</a:t>
            </a:r>
            <a:r>
              <a:rPr lang="es-ES" dirty="0" smtClean="0"/>
              <a:t> …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524000" y="1905000"/>
            <a:ext cx="7296472" cy="4114800"/>
          </a:xfrm>
        </p:spPr>
        <p:txBody>
          <a:bodyPr/>
          <a:lstStyle/>
          <a:p>
            <a:pPr marL="0" indent="0">
              <a:buNone/>
            </a:pP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candidate</a:t>
            </a:r>
            <a:r>
              <a:rPr lang="es-ES" dirty="0" smtClean="0"/>
              <a:t> </a:t>
            </a:r>
            <a:r>
              <a:rPr lang="es-ES" dirty="0" err="1" smtClean="0"/>
              <a:t>answer</a:t>
            </a:r>
            <a:r>
              <a:rPr lang="es-ES" dirty="0" smtClean="0"/>
              <a:t> </a:t>
            </a:r>
            <a:r>
              <a:rPr lang="es-ES" dirty="0" err="1" smtClean="0"/>
              <a:t>correct</a:t>
            </a:r>
            <a:r>
              <a:rPr lang="es-ES" dirty="0" smtClean="0"/>
              <a:t>?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QA4MRE </a:t>
            </a:r>
            <a:r>
              <a:rPr lang="es-ES" dirty="0" err="1" smtClean="0"/>
              <a:t>setting</a:t>
            </a:r>
            <a:r>
              <a:rPr lang="es-ES" dirty="0" smtClean="0"/>
              <a:t>:</a:t>
            </a:r>
          </a:p>
          <a:p>
            <a:pPr marL="0" indent="0">
              <a:buNone/>
            </a:pPr>
            <a:endParaRPr lang="es-ES" dirty="0"/>
          </a:p>
          <a:p>
            <a:pPr marL="0" lvl="1" indent="0">
              <a:buClr>
                <a:schemeClr val="tx1"/>
              </a:buClr>
              <a:buSzPct val="70000"/>
              <a:buNone/>
            </a:pPr>
            <a:r>
              <a:rPr lang="es-ES" sz="2600" dirty="0" err="1"/>
              <a:t>Multiple</a:t>
            </a:r>
            <a:r>
              <a:rPr lang="es-ES" sz="2600" dirty="0"/>
              <a:t> </a:t>
            </a:r>
            <a:r>
              <a:rPr lang="es-ES" sz="2600" dirty="0" err="1"/>
              <a:t>Choice</a:t>
            </a:r>
            <a:r>
              <a:rPr lang="es-ES" sz="2600" dirty="0"/>
              <a:t> Reading </a:t>
            </a:r>
            <a:r>
              <a:rPr lang="es-ES" sz="2600" dirty="0" err="1"/>
              <a:t>Comprehension</a:t>
            </a:r>
            <a:r>
              <a:rPr lang="es-ES" sz="2600" dirty="0"/>
              <a:t> </a:t>
            </a:r>
            <a:r>
              <a:rPr lang="es-ES" sz="2600" dirty="0" err="1" smtClean="0"/>
              <a:t>Tests</a:t>
            </a:r>
            <a:endParaRPr lang="es-ES" sz="2600" dirty="0" smtClean="0"/>
          </a:p>
          <a:p>
            <a:pPr lvl="1"/>
            <a:r>
              <a:rPr lang="en-US" dirty="0"/>
              <a:t>Measure progress in two reading abilities</a:t>
            </a:r>
          </a:p>
          <a:p>
            <a:pPr lvl="2"/>
            <a:r>
              <a:rPr lang="en-US" dirty="0"/>
              <a:t>Answer questions about a single text</a:t>
            </a:r>
          </a:p>
          <a:p>
            <a:pPr lvl="2"/>
            <a:r>
              <a:rPr lang="en-US" dirty="0"/>
              <a:t>Capture knowledge from text collections</a:t>
            </a:r>
            <a:endParaRPr lang="es-E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D6551-98B1-4E1A-AC5D-06DA22154CC1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470088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… and </a:t>
            </a:r>
            <a:r>
              <a:rPr lang="es-ES" dirty="0" err="1" smtClean="0"/>
              <a:t>knowledge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1905000"/>
            <a:ext cx="7224464" cy="4764360"/>
          </a:xfrm>
        </p:spPr>
        <p:txBody>
          <a:bodyPr/>
          <a:lstStyle/>
          <a:p>
            <a:r>
              <a:rPr lang="es-ES" sz="2800" dirty="0" err="1" smtClean="0"/>
              <a:t>Why</a:t>
            </a:r>
            <a:r>
              <a:rPr lang="es-ES" sz="2800" dirty="0" smtClean="0"/>
              <a:t> capture </a:t>
            </a:r>
            <a:r>
              <a:rPr lang="es-ES" sz="2800" dirty="0" err="1" smtClean="0"/>
              <a:t>knowledge</a:t>
            </a:r>
            <a:r>
              <a:rPr lang="es-ES" sz="2800" dirty="0" smtClean="0"/>
              <a:t> </a:t>
            </a:r>
            <a:r>
              <a:rPr lang="es-ES" sz="2800" dirty="0" err="1" smtClean="0"/>
              <a:t>from</a:t>
            </a:r>
            <a:r>
              <a:rPr lang="es-ES" sz="2800" dirty="0" smtClean="0"/>
              <a:t>  </a:t>
            </a:r>
            <a:r>
              <a:rPr lang="es-ES" sz="2800" dirty="0" err="1" smtClean="0"/>
              <a:t>text</a:t>
            </a:r>
            <a:r>
              <a:rPr lang="es-ES" sz="2800" dirty="0" smtClean="0"/>
              <a:t> </a:t>
            </a:r>
            <a:r>
              <a:rPr lang="es-ES" sz="2800" dirty="0" err="1" smtClean="0"/>
              <a:t>collections</a:t>
            </a:r>
            <a:r>
              <a:rPr lang="es-ES" sz="2800" dirty="0" smtClean="0"/>
              <a:t>?</a:t>
            </a:r>
          </a:p>
          <a:p>
            <a:endParaRPr lang="es-ES" sz="2600" dirty="0" smtClean="0"/>
          </a:p>
          <a:p>
            <a:r>
              <a:rPr lang="es-ES" sz="2600" dirty="0" err="1" smtClean="0"/>
              <a:t>We</a:t>
            </a:r>
            <a:r>
              <a:rPr lang="es-ES" sz="2600" dirty="0" smtClean="0"/>
              <a:t> </a:t>
            </a:r>
            <a:r>
              <a:rPr lang="es-ES" sz="2600" dirty="0" err="1" smtClean="0"/>
              <a:t>need</a:t>
            </a:r>
            <a:r>
              <a:rPr lang="es-ES" sz="2600" dirty="0" smtClean="0"/>
              <a:t> </a:t>
            </a:r>
            <a:r>
              <a:rPr lang="es-ES" sz="2600" dirty="0" err="1" smtClean="0"/>
              <a:t>knowledge</a:t>
            </a:r>
            <a:r>
              <a:rPr lang="es-ES" sz="2600" dirty="0" smtClean="0"/>
              <a:t> </a:t>
            </a:r>
            <a:r>
              <a:rPr lang="es-ES" sz="2600" dirty="0" err="1" smtClean="0"/>
              <a:t>to</a:t>
            </a:r>
            <a:r>
              <a:rPr lang="es-ES" sz="2600" dirty="0" smtClean="0"/>
              <a:t> </a:t>
            </a:r>
            <a:r>
              <a:rPr lang="es-ES" sz="2600" dirty="0" err="1" smtClean="0"/>
              <a:t>understand</a:t>
            </a:r>
            <a:r>
              <a:rPr lang="es-ES" sz="2600" dirty="0" smtClean="0"/>
              <a:t> </a:t>
            </a:r>
            <a:r>
              <a:rPr lang="es-ES" sz="2600" dirty="0" err="1" smtClean="0"/>
              <a:t>language</a:t>
            </a:r>
            <a:endParaRPr lang="es-ES" sz="2600" dirty="0" smtClean="0"/>
          </a:p>
          <a:p>
            <a:pPr lvl="1"/>
            <a:r>
              <a:rPr lang="en-US" sz="2400" dirty="0"/>
              <a:t>The ability of making </a:t>
            </a:r>
            <a:r>
              <a:rPr lang="en-US" sz="2400" b="1" dirty="0"/>
              <a:t>inferences</a:t>
            </a:r>
            <a:r>
              <a:rPr lang="en-US" sz="2400" dirty="0"/>
              <a:t> about texts is correlated to the </a:t>
            </a:r>
            <a:r>
              <a:rPr lang="en-US" sz="2400" b="1" dirty="0"/>
              <a:t>amount of knowledge </a:t>
            </a:r>
            <a:r>
              <a:rPr lang="en-US" sz="2400" dirty="0" smtClean="0"/>
              <a:t>considered</a:t>
            </a:r>
          </a:p>
          <a:p>
            <a:pPr lvl="1"/>
            <a:r>
              <a:rPr lang="en-US" sz="2400" dirty="0" smtClean="0"/>
              <a:t>Texts </a:t>
            </a:r>
            <a:r>
              <a:rPr lang="en-US" sz="2400" dirty="0"/>
              <a:t>always omit information we need to recover</a:t>
            </a:r>
          </a:p>
          <a:p>
            <a:pPr lvl="2"/>
            <a:r>
              <a:rPr lang="es-ES" sz="2200" dirty="0" err="1" smtClean="0"/>
              <a:t>To</a:t>
            </a:r>
            <a:r>
              <a:rPr lang="es-ES" sz="2200" dirty="0" smtClean="0"/>
              <a:t> </a:t>
            </a:r>
            <a:r>
              <a:rPr lang="es-ES" sz="2200" dirty="0" err="1" smtClean="0"/>
              <a:t>build</a:t>
            </a:r>
            <a:r>
              <a:rPr lang="es-ES" sz="2200" dirty="0" smtClean="0"/>
              <a:t> </a:t>
            </a:r>
            <a:r>
              <a:rPr lang="es-ES" sz="2200" dirty="0" err="1" smtClean="0"/>
              <a:t>the</a:t>
            </a:r>
            <a:r>
              <a:rPr lang="es-ES" sz="2200" dirty="0" smtClean="0"/>
              <a:t> complete </a:t>
            </a:r>
            <a:r>
              <a:rPr lang="es-ES" sz="2200" dirty="0" err="1" smtClean="0"/>
              <a:t>story</a:t>
            </a:r>
            <a:r>
              <a:rPr lang="es-ES" sz="2200" dirty="0" smtClean="0"/>
              <a:t> </a:t>
            </a:r>
            <a:r>
              <a:rPr lang="es-ES" sz="2200" dirty="0" err="1" smtClean="0"/>
              <a:t>behind</a:t>
            </a:r>
            <a:r>
              <a:rPr lang="es-ES" sz="2200" dirty="0" smtClean="0"/>
              <a:t> </a:t>
            </a:r>
            <a:r>
              <a:rPr lang="es-ES" sz="2200" dirty="0" err="1" smtClean="0"/>
              <a:t>the</a:t>
            </a:r>
            <a:r>
              <a:rPr lang="es-ES" sz="2200" dirty="0" smtClean="0"/>
              <a:t> </a:t>
            </a:r>
            <a:r>
              <a:rPr lang="es-ES" sz="2200" dirty="0" err="1" smtClean="0"/>
              <a:t>document</a:t>
            </a:r>
            <a:endParaRPr lang="es-ES" sz="2200" dirty="0" smtClean="0"/>
          </a:p>
          <a:p>
            <a:pPr lvl="2"/>
            <a:r>
              <a:rPr lang="es-ES" sz="2200" dirty="0" smtClean="0"/>
              <a:t>And be </a:t>
            </a:r>
            <a:r>
              <a:rPr lang="es-ES" sz="2200" dirty="0" err="1" smtClean="0"/>
              <a:t>sure</a:t>
            </a:r>
            <a:r>
              <a:rPr lang="es-ES" sz="2200" dirty="0" smtClean="0"/>
              <a:t> </a:t>
            </a:r>
            <a:r>
              <a:rPr lang="es-ES" sz="2200" dirty="0" err="1" smtClean="0"/>
              <a:t>about</a:t>
            </a:r>
            <a:r>
              <a:rPr lang="es-ES" sz="2200" dirty="0" smtClean="0"/>
              <a:t> </a:t>
            </a:r>
            <a:r>
              <a:rPr lang="es-ES" sz="2200" dirty="0" err="1" smtClean="0"/>
              <a:t>the</a:t>
            </a:r>
            <a:r>
              <a:rPr lang="es-ES" sz="2200" dirty="0" smtClean="0"/>
              <a:t> </a:t>
            </a:r>
            <a:r>
              <a:rPr lang="es-ES" sz="2200" dirty="0" err="1" smtClean="0"/>
              <a:t>answer</a:t>
            </a:r>
            <a:endParaRPr lang="es-ES" sz="24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0B81-B3DE-4FD6-9643-77F0B8CBDB74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474449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as source of knowledge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2060848"/>
            <a:ext cx="7884368" cy="432048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Text Collection (background collection)</a:t>
            </a:r>
          </a:p>
          <a:p>
            <a:pPr lvl="1"/>
            <a:r>
              <a:rPr lang="en-US" sz="2400" dirty="0"/>
              <a:t>Set of documents that contextualize the one under reading (20,000-100,000 docs</a:t>
            </a:r>
            <a:r>
              <a:rPr lang="en-US" sz="2400" dirty="0" smtClean="0"/>
              <a:t>.)</a:t>
            </a:r>
          </a:p>
          <a:p>
            <a:pPr lvl="2"/>
            <a:r>
              <a:rPr lang="en-US" sz="2000" dirty="0"/>
              <a:t>We can imagine this done on the fly by the machine</a:t>
            </a:r>
          </a:p>
          <a:p>
            <a:pPr lvl="2"/>
            <a:r>
              <a:rPr lang="en-US" sz="2000" dirty="0" smtClean="0"/>
              <a:t>Retrieval</a:t>
            </a:r>
            <a:endParaRPr lang="en-US" sz="2000" dirty="0"/>
          </a:p>
          <a:p>
            <a:pPr lvl="1"/>
            <a:r>
              <a:rPr lang="en-US" sz="2400" dirty="0" smtClean="0"/>
              <a:t>Big and diverse enough to acquire knowledge</a:t>
            </a:r>
          </a:p>
          <a:p>
            <a:pPr lvl="1"/>
            <a:r>
              <a:rPr lang="en-US" sz="2400" dirty="0" smtClean="0"/>
              <a:t>Define a scalable strategy: topic by topic</a:t>
            </a:r>
          </a:p>
          <a:p>
            <a:pPr lvl="1"/>
            <a:r>
              <a:rPr lang="en-US" sz="2400" dirty="0" smtClean="0"/>
              <a:t>Reference collection per topic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516646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US" sz="3600" dirty="0" smtClean="0"/>
              <a:t>Background </a:t>
            </a:r>
            <a:r>
              <a:rPr lang="en-US" sz="3600" dirty="0"/>
              <a:t>Collections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1905000"/>
            <a:ext cx="7512496" cy="4692352"/>
          </a:xfrm>
        </p:spPr>
        <p:txBody>
          <a:bodyPr/>
          <a:lstStyle/>
          <a:p>
            <a:r>
              <a:rPr lang="en-US" sz="2400" dirty="0" smtClean="0"/>
              <a:t>They must serve to acquire</a:t>
            </a:r>
          </a:p>
          <a:p>
            <a:pPr lvl="1"/>
            <a:r>
              <a:rPr lang="en-US" sz="2000" dirty="0"/>
              <a:t>G</a:t>
            </a:r>
            <a:r>
              <a:rPr lang="en-US" sz="2000" dirty="0" smtClean="0"/>
              <a:t>eneral facts (with categorization and relevant relations)</a:t>
            </a:r>
          </a:p>
          <a:p>
            <a:pPr lvl="1"/>
            <a:r>
              <a:rPr lang="en-US" sz="2000" dirty="0" smtClean="0"/>
              <a:t>Abstractions </a:t>
            </a:r>
            <a:r>
              <a:rPr lang="en-US" sz="2000" smtClean="0"/>
              <a:t>(such as 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2400" dirty="0" smtClean="0"/>
              <a:t>This is sensitive to occurrence in texts</a:t>
            </a:r>
          </a:p>
          <a:p>
            <a:pPr lvl="1"/>
            <a:r>
              <a:rPr lang="en-US" sz="2000" dirty="0" smtClean="0"/>
              <a:t>Thus, also to the way we create the collection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Key: Retrieve </a:t>
            </a:r>
            <a:r>
              <a:rPr lang="en-US" sz="2400" b="1" dirty="0" smtClean="0"/>
              <a:t>all</a:t>
            </a:r>
            <a:r>
              <a:rPr lang="en-US" sz="2400" dirty="0" smtClean="0"/>
              <a:t> relevant documents </a:t>
            </a:r>
            <a:r>
              <a:rPr lang="en-US" sz="2400" b="1" dirty="0" smtClean="0"/>
              <a:t>and only them</a:t>
            </a:r>
          </a:p>
          <a:p>
            <a:pPr lvl="1"/>
            <a:r>
              <a:rPr lang="en-US" sz="2000" dirty="0" smtClean="0"/>
              <a:t>Classical IR</a:t>
            </a:r>
          </a:p>
          <a:p>
            <a:pPr lvl="1"/>
            <a:r>
              <a:rPr lang="en-US" sz="2000" dirty="0" smtClean="0"/>
              <a:t>Interdependence with topic definition</a:t>
            </a:r>
          </a:p>
          <a:p>
            <a:pPr lvl="2"/>
            <a:r>
              <a:rPr lang="es-ES" sz="1800" dirty="0" err="1" smtClean="0"/>
              <a:t>The</a:t>
            </a:r>
            <a:r>
              <a:rPr lang="es-ES" sz="1800" dirty="0" smtClean="0"/>
              <a:t> </a:t>
            </a:r>
            <a:r>
              <a:rPr lang="es-ES" sz="1800" dirty="0" err="1" smtClean="0"/>
              <a:t>topic</a:t>
            </a:r>
            <a:r>
              <a:rPr lang="es-ES" sz="1800" dirty="0" smtClean="0"/>
              <a:t> </a:t>
            </a:r>
            <a:r>
              <a:rPr lang="es-ES" sz="1800" dirty="0" err="1" smtClean="0"/>
              <a:t>is</a:t>
            </a:r>
            <a:r>
              <a:rPr lang="es-ES" sz="1800" dirty="0" smtClean="0"/>
              <a:t> </a:t>
            </a:r>
            <a:r>
              <a:rPr lang="es-ES" sz="1800" dirty="0" err="1" smtClean="0"/>
              <a:t>defined</a:t>
            </a:r>
            <a:r>
              <a:rPr lang="es-ES" sz="1800" dirty="0" smtClean="0"/>
              <a:t> </a:t>
            </a:r>
            <a:r>
              <a:rPr lang="es-ES" sz="1800" dirty="0" err="1" smtClean="0"/>
              <a:t>by</a:t>
            </a:r>
            <a:r>
              <a:rPr lang="es-ES" sz="1800" dirty="0" smtClean="0"/>
              <a:t> </a:t>
            </a:r>
            <a:r>
              <a:rPr lang="es-ES" sz="1800" dirty="0" err="1" smtClean="0"/>
              <a:t>the</a:t>
            </a:r>
            <a:r>
              <a:rPr lang="es-ES" sz="1800" dirty="0" smtClean="0"/>
              <a:t> set of </a:t>
            </a:r>
            <a:r>
              <a:rPr lang="es-ES" sz="1800" dirty="0" err="1" smtClean="0"/>
              <a:t>queries</a:t>
            </a:r>
            <a:r>
              <a:rPr lang="es-ES" sz="1800" dirty="0" smtClean="0"/>
              <a:t> </a:t>
            </a:r>
            <a:r>
              <a:rPr lang="es-ES" sz="1800" dirty="0" err="1" smtClean="0"/>
              <a:t>that</a:t>
            </a:r>
            <a:r>
              <a:rPr lang="es-ES" sz="1800" dirty="0" smtClean="0"/>
              <a:t> produce </a:t>
            </a:r>
            <a:r>
              <a:rPr lang="es-ES" sz="1800" dirty="0" err="1" smtClean="0"/>
              <a:t>the</a:t>
            </a:r>
            <a:r>
              <a:rPr lang="es-ES" sz="1800" dirty="0" smtClean="0"/>
              <a:t> </a:t>
            </a:r>
            <a:r>
              <a:rPr lang="es-ES" sz="1800" dirty="0" err="1" smtClean="0"/>
              <a:t>collection</a:t>
            </a:r>
            <a:endParaRPr lang="en-US" sz="18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0B81-B3DE-4FD6-9643-77F0B8CBDB74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05517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Example</a:t>
            </a:r>
            <a:r>
              <a:rPr lang="es-ES" dirty="0" smtClean="0"/>
              <a:t>: </a:t>
            </a:r>
            <a:r>
              <a:rPr lang="es-ES" dirty="0" err="1" smtClean="0"/>
              <a:t>Biomedical</a:t>
            </a:r>
            <a:r>
              <a:rPr lang="es-ES" dirty="0" smtClean="0"/>
              <a:t> 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1905000"/>
            <a:ext cx="7440488" cy="4620344"/>
          </a:xfrm>
        </p:spPr>
        <p:txBody>
          <a:bodyPr/>
          <a:lstStyle/>
          <a:p>
            <a:pPr>
              <a:buNone/>
            </a:pPr>
            <a:r>
              <a:rPr lang="en-US" sz="2400" dirty="0"/>
              <a:t>Alzheimer’s Disease Literature Corpus</a:t>
            </a:r>
          </a:p>
          <a:p>
            <a:pPr lvl="1">
              <a:buNone/>
            </a:pPr>
            <a:r>
              <a:rPr lang="en-US" sz="2200" dirty="0" smtClean="0"/>
              <a:t>Search PubMed about </a:t>
            </a:r>
            <a:r>
              <a:rPr lang="en-US" sz="2200" dirty="0"/>
              <a:t>Alzheimer </a:t>
            </a:r>
            <a:endParaRPr lang="en-US" sz="2200" dirty="0" smtClean="0"/>
          </a:p>
          <a:p>
            <a:pPr>
              <a:buNone/>
            </a:pPr>
            <a:r>
              <a:rPr lang="en-US" sz="1600" b="1" dirty="0" smtClean="0"/>
              <a:t>Query:</a:t>
            </a:r>
            <a:r>
              <a:rPr lang="en-US" sz="1600" dirty="0" smtClean="0"/>
              <a:t> (((((("</a:t>
            </a:r>
            <a:r>
              <a:rPr lang="en-US" sz="1600" dirty="0"/>
              <a:t>Alzheimer Disease"[Mesh] OR "Alzheimer's disease antigen"[Supplementary Concept] OR "APP protein, human"[Supplementary Concept] OR "PSEN2 protein, human"[Supplementary Concept] OR "PSEN1 protein, human"[Supplementary Concept]) OR "Amyloid beta-Peptides"[Mesh]) OR "donepezil"[Supplementary Concept]) OR ("gamma-</a:t>
            </a:r>
            <a:r>
              <a:rPr lang="en-US" sz="1600" dirty="0" err="1"/>
              <a:t>secretase</a:t>
            </a:r>
            <a:r>
              <a:rPr lang="en-US" sz="1600" dirty="0"/>
              <a:t> activating protein, human"[Supplementary Concept] OR "gamma-</a:t>
            </a:r>
            <a:r>
              <a:rPr lang="en-US" sz="1600" dirty="0" err="1"/>
              <a:t>secretase</a:t>
            </a:r>
            <a:r>
              <a:rPr lang="en-US" sz="1600" dirty="0"/>
              <a:t> activating protein, mouse"[Supplementary Concept])) OR "amyloid beta-protein (1-42)"[Supplementary Concept]) OR "</a:t>
            </a:r>
            <a:r>
              <a:rPr lang="en-US" sz="1600" dirty="0" err="1"/>
              <a:t>Presenilins</a:t>
            </a:r>
            <a:r>
              <a:rPr lang="en-US" sz="1600" dirty="0"/>
              <a:t>"[Mesh]) OR "Neurofibrillary Tangles"[Mesh] OR "Alzheimer's disease"[All Fields] OR "Alzheimer's Disease"[All Fields] OR "Alzheimer s disease"[All Fields] OR "</a:t>
            </a:r>
            <a:r>
              <a:rPr lang="en-US" sz="1600" dirty="0" err="1"/>
              <a:t>Alzheimers</a:t>
            </a:r>
            <a:r>
              <a:rPr lang="en-US" sz="1600" dirty="0"/>
              <a:t> disease"[All Fields] OR "Alzheimer's dementia"[All Fields] OR "Alzheimer dementia"[All Fields] OR "Alzheimer-type dementia"[All Fields] NOT "non-Alzheimer"[All Fields] NOT ("non-AD"[All Fields] AND "dementia"[All Fields]) AND (</a:t>
            </a:r>
            <a:r>
              <a:rPr lang="en-US" sz="1600" dirty="0" err="1"/>
              <a:t>hasabstract</a:t>
            </a:r>
            <a:r>
              <a:rPr lang="en-US" sz="1600" dirty="0"/>
              <a:t>[text] AND English[</a:t>
            </a:r>
            <a:r>
              <a:rPr lang="en-US" sz="1600" dirty="0" err="1"/>
              <a:t>lang</a:t>
            </a:r>
            <a:r>
              <a:rPr lang="en-US" sz="1600" dirty="0" smtClean="0"/>
              <a:t>])</a:t>
            </a:r>
          </a:p>
          <a:p>
            <a:pPr>
              <a:buNone/>
            </a:pPr>
            <a:r>
              <a:rPr lang="en-US" sz="2400" dirty="0" smtClean="0"/>
              <a:t>66,222 abstracts</a:t>
            </a:r>
          </a:p>
          <a:p>
            <a:pPr>
              <a:buNone/>
            </a:pPr>
            <a:endParaRPr lang="en-US" sz="16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0B81-B3DE-4FD6-9643-77F0B8CBDB74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88964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uk">
  <a:themeElements>
    <a:clrScheme name="Anuk 11">
      <a:dk1>
        <a:srgbClr val="000000"/>
      </a:dk1>
      <a:lt1>
        <a:srgbClr val="FFFFFF"/>
      </a:lt1>
      <a:dk2>
        <a:srgbClr val="FFFFFF"/>
      </a:dk2>
      <a:lt2>
        <a:srgbClr val="314751"/>
      </a:lt2>
      <a:accent1>
        <a:srgbClr val="173849"/>
      </a:accent1>
      <a:accent2>
        <a:srgbClr val="CC6600"/>
      </a:accent2>
      <a:accent3>
        <a:srgbClr val="FFFFFF"/>
      </a:accent3>
      <a:accent4>
        <a:srgbClr val="000000"/>
      </a:accent4>
      <a:accent5>
        <a:srgbClr val="ABAEB1"/>
      </a:accent5>
      <a:accent6>
        <a:srgbClr val="B95C00"/>
      </a:accent6>
      <a:hlink>
        <a:srgbClr val="006666"/>
      </a:hlink>
      <a:folHlink>
        <a:srgbClr val="5F5F5F"/>
      </a:folHlink>
    </a:clrScheme>
    <a:fontScheme name="Anuk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</a:defRPr>
        </a:defPPr>
      </a:lstStyle>
    </a:lnDef>
  </a:objectDefaults>
  <a:extraClrSchemeLst>
    <a:extraClrScheme>
      <a:clrScheme name="Anuk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k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k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k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k 11">
        <a:dk1>
          <a:srgbClr val="000000"/>
        </a:dk1>
        <a:lt1>
          <a:srgbClr val="FFFFFF"/>
        </a:lt1>
        <a:dk2>
          <a:srgbClr val="FFFFFF"/>
        </a:dk2>
        <a:lt2>
          <a:srgbClr val="314751"/>
        </a:lt2>
        <a:accent1>
          <a:srgbClr val="173849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ABAEB1"/>
        </a:accent5>
        <a:accent6>
          <a:srgbClr val="B95C00"/>
        </a:accent6>
        <a:hlink>
          <a:srgbClr val="006666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Anselmo</Template>
  <TotalTime>10029</TotalTime>
  <Words>1069</Words>
  <Application>Microsoft Office PowerPoint</Application>
  <PresentationFormat>Presentación en pantalla (4:3)</PresentationFormat>
  <Paragraphs>254</Paragraphs>
  <Slides>17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Anuk</vt:lpstr>
      <vt:lpstr>CLEF 2012, Rome  QA4MRE, Question Answering for Machine Reading Evaluation </vt:lpstr>
      <vt:lpstr>Question Answering Track at CLEF</vt:lpstr>
      <vt:lpstr>Portrayal</vt:lpstr>
      <vt:lpstr>Hypothesis generation + validation</vt:lpstr>
      <vt:lpstr>We focus on validation …</vt:lpstr>
      <vt:lpstr>… and knowledge</vt:lpstr>
      <vt:lpstr>Text as source of knowledge</vt:lpstr>
      <vt:lpstr>Background Collections</vt:lpstr>
      <vt:lpstr>Example: Biomedical </vt:lpstr>
      <vt:lpstr>Questions (Main Task)</vt:lpstr>
      <vt:lpstr>Questions (Biomedical Task)</vt:lpstr>
      <vt:lpstr>Main Task</vt:lpstr>
      <vt:lpstr>Biomedical Task</vt:lpstr>
      <vt:lpstr>Task on Modality and Negation</vt:lpstr>
      <vt:lpstr>Participation</vt:lpstr>
      <vt:lpstr>Evaluation and results</vt:lpstr>
      <vt:lpstr>More details during the workshop</vt:lpstr>
    </vt:vector>
  </TitlesOfParts>
  <Company>UNED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Answering at CLEF 2012 - QA4MRE Overview  </dc:title>
  <dc:creator>Anselmo Peñas</dc:creator>
  <cp:lastModifiedBy>Anselmo Peñas</cp:lastModifiedBy>
  <cp:revision>635</cp:revision>
  <dcterms:created xsi:type="dcterms:W3CDTF">2005-07-01T14:46:01Z</dcterms:created>
  <dcterms:modified xsi:type="dcterms:W3CDTF">2012-10-11T18:26:12Z</dcterms:modified>
</cp:coreProperties>
</file>