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95" r:id="rId4"/>
    <p:sldId id="282" r:id="rId5"/>
    <p:sldId id="274" r:id="rId6"/>
    <p:sldId id="296" r:id="rId7"/>
    <p:sldId id="301" r:id="rId8"/>
    <p:sldId id="283" r:id="rId9"/>
    <p:sldId id="275" r:id="rId10"/>
    <p:sldId id="276" r:id="rId11"/>
    <p:sldId id="297" r:id="rId12"/>
    <p:sldId id="271" r:id="rId13"/>
    <p:sldId id="277" r:id="rId14"/>
    <p:sldId id="279" r:id="rId15"/>
    <p:sldId id="280" r:id="rId16"/>
    <p:sldId id="303" r:id="rId17"/>
    <p:sldId id="281" r:id="rId18"/>
    <p:sldId id="307" r:id="rId19"/>
    <p:sldId id="286" r:id="rId20"/>
    <p:sldId id="298" r:id="rId21"/>
    <p:sldId id="287" r:id="rId22"/>
    <p:sldId id="289" r:id="rId23"/>
    <p:sldId id="291" r:id="rId24"/>
    <p:sldId id="290" r:id="rId25"/>
    <p:sldId id="304" r:id="rId26"/>
    <p:sldId id="305" r:id="rId27"/>
    <p:sldId id="306" r:id="rId28"/>
    <p:sldId id="292" r:id="rId29"/>
    <p:sldId id="293" r:id="rId30"/>
    <p:sldId id="299" r:id="rId31"/>
    <p:sldId id="300" r:id="rId32"/>
    <p:sldId id="30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81" autoAdjust="0"/>
    <p:restoredTop sz="94598" autoAdjust="0"/>
  </p:normalViewPr>
  <p:slideViewPr>
    <p:cSldViewPr snapToObjects="1" showGuides="1">
      <p:cViewPr varScale="1">
        <p:scale>
          <a:sx n="74" d="100"/>
          <a:sy n="74" d="100"/>
        </p:scale>
        <p:origin x="-4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oAnuk"/>
          <p:cNvPicPr>
            <a:picLocks noChangeAspect="1" noChangeArrowheads="1"/>
          </p:cNvPicPr>
          <p:nvPr/>
        </p:nvPicPr>
        <p:blipFill>
          <a:blip r:embed="rId2" cstate="print">
            <a:lum bright="-48000" contrast="-42000"/>
            <a:grayscl/>
          </a:blip>
          <a:srcRect/>
          <a:stretch>
            <a:fillRect/>
          </a:stretch>
        </p:blipFill>
        <p:spPr bwMode="auto">
          <a:xfrm>
            <a:off x="2124075" y="260350"/>
            <a:ext cx="7019925" cy="3024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05000" y="1219200"/>
            <a:ext cx="3175" cy="206533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FB2EB5B8-AFAA-0047-8E67-A8833E49AFDF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4FD0A8F7-B5B1-5044-B89C-781C50437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EB5B8-AFAA-0047-8E67-A8833E49AFDF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A8F7-B5B1-5044-B89C-781C50437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EB5B8-AFAA-0047-8E67-A8833E49AFDF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A8F7-B5B1-5044-B89C-781C50437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EB5B8-AFAA-0047-8E67-A8833E49AFDF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A8F7-B5B1-5044-B89C-781C50437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4038600"/>
            <a:ext cx="7010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EB5B8-AFAA-0047-8E67-A8833E49AFDF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A8F7-B5B1-5044-B89C-781C50437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EB5B8-AFAA-0047-8E67-A8833E49AFDF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A8F7-B5B1-5044-B89C-781C50437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EB5B8-AFAA-0047-8E67-A8833E49AFDF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A8F7-B5B1-5044-B89C-781C50437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EB5B8-AFAA-0047-8E67-A8833E49AFDF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A8F7-B5B1-5044-B89C-781C50437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EB5B8-AFAA-0047-8E67-A8833E49AFDF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A8F7-B5B1-5044-B89C-781C50437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EB5B8-AFAA-0047-8E67-A8833E49AFDF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A8F7-B5B1-5044-B89C-781C50437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EB5B8-AFAA-0047-8E67-A8833E49AFDF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A8F7-B5B1-5044-B89C-781C50437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EB5B8-AFAA-0047-8E67-A8833E49AFDF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A8F7-B5B1-5044-B89C-781C50437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EB5B8-AFAA-0047-8E67-A8833E49AFDF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A8F7-B5B1-5044-B89C-781C50437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0" y="188913"/>
            <a:ext cx="1476375" cy="519112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s-ES" sz="2800" b="1">
                <a:solidFill>
                  <a:schemeClr val="tx2"/>
                </a:solidFill>
              </a:rPr>
              <a:t>UNED</a:t>
            </a:r>
          </a:p>
        </p:txBody>
      </p:sp>
      <p:pic>
        <p:nvPicPr>
          <p:cNvPr id="9219" name="Picture 2" descr="fondoAnuk"/>
          <p:cNvPicPr>
            <a:picLocks noChangeAspect="1" noChangeArrowheads="1"/>
          </p:cNvPicPr>
          <p:nvPr/>
        </p:nvPicPr>
        <p:blipFill>
          <a:blip r:embed="rId15" cstate="print">
            <a:lum bright="-48000" contrast="-36000"/>
            <a:grayscl/>
          </a:blip>
          <a:srcRect/>
          <a:stretch>
            <a:fillRect/>
          </a:stretch>
        </p:blipFill>
        <p:spPr bwMode="auto">
          <a:xfrm>
            <a:off x="1547813" y="188913"/>
            <a:ext cx="7596187" cy="1511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fld id="{FB2EB5B8-AFAA-0047-8E67-A8833E49AFDF}" type="datetimeFigureOut">
              <a:rPr lang="en-US" smtClean="0"/>
              <a:pPr/>
              <a:t>6/5/2010</a:t>
            </a:fld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0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Arial" pitchFamily="34" charset="0"/>
              </a:defRPr>
            </a:lvl1pPr>
          </a:lstStyle>
          <a:p>
            <a:fld id="{4FD0A8F7-B5B1-5044-B89C-781C504376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234238" y="6400800"/>
            <a:ext cx="19097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es-ES" sz="2400" b="1">
                <a:solidFill>
                  <a:srgbClr val="C0C0C0"/>
                </a:solidFill>
              </a:rPr>
              <a:t>nlp.uned.es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accent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Semantic Enrichment of Text with Background Knowledge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3733800"/>
          <a:ext cx="5943600" cy="1920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3200400"/>
              </a:tblGrid>
              <a:tr h="1752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Anselmo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Peñas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NLP &amp; IR Group</a:t>
                      </a: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UNED</a:t>
                      </a:r>
                    </a:p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nlp.uned.es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Eduard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Hovy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USC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/ ISI</a:t>
                      </a:r>
                    </a:p>
                    <a:p>
                      <a:pPr algn="ctr"/>
                      <a:endParaRPr lang="en-US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isi.edu</a:t>
                      </a: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Knowledge Base</a:t>
            </a:r>
            <a:br>
              <a:rPr lang="en-US" dirty="0" smtClean="0"/>
            </a:br>
            <a:r>
              <a:rPr lang="en-US" sz="2000" dirty="0" smtClean="0"/>
              <a:t>(NFL, US football)</a:t>
            </a:r>
            <a:endParaRPr lang="en-US" sz="2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09600" y="4953000"/>
            <a:ext cx="2438400" cy="17145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979700" marR="0" lvl="0" indent="-97970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?&gt; NN 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NNP:’pass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</a:p>
          <a:p>
            <a:pPr marL="979700" marR="0" lvl="0" indent="-97970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NN 24 '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Marino’:'pass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</a:p>
          <a:p>
            <a:pPr marL="979700" marR="0" lvl="0" indent="-97970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NN 17 '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Kelly':'pass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'</a:t>
            </a:r>
          </a:p>
          <a:p>
            <a:pPr marL="979700" marR="0" lvl="0" indent="-97970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NN 15 '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Elway’:'pass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</a:p>
          <a:p>
            <a:pPr marL="979700" marR="0" lvl="0" indent="-97970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3352800" y="4953000"/>
            <a:ext cx="3886200" cy="171450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Clr>
                <a:schemeClr val="tx1"/>
              </a:buClr>
              <a:buSzPct val="70000"/>
              <a:buNone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?&gt;X</a:t>
            </a:r>
            <a:r>
              <a:rPr lang="en-US" b="1" dirty="0" smtClean="0"/>
              <a:t>:has-</a:t>
            </a:r>
            <a:r>
              <a:rPr lang="en-US" b="1" dirty="0" err="1" smtClean="0"/>
              <a:t>instance:’Marino</a:t>
            </a:r>
            <a:r>
              <a:rPr lang="en-US" b="1" dirty="0" smtClean="0"/>
              <a:t>’</a:t>
            </a:r>
          </a:p>
          <a:p>
            <a:pPr marL="342900" lvl="0" indent="-342900">
              <a:buClr>
                <a:schemeClr val="tx1"/>
              </a:buClr>
              <a:buSzPct val="70000"/>
              <a:buNone/>
            </a:pPr>
            <a:r>
              <a:rPr lang="en-US" kern="0" dirty="0" smtClean="0">
                <a:latin typeface="+mn-lt"/>
              </a:rPr>
              <a:t>20 '</a:t>
            </a:r>
            <a:r>
              <a:rPr lang="en-US" kern="0" dirty="0" err="1" smtClean="0">
                <a:latin typeface="+mn-lt"/>
              </a:rPr>
              <a:t>quarterback':has-instance:'Marino</a:t>
            </a:r>
            <a:r>
              <a:rPr lang="en-US" kern="0" dirty="0" smtClean="0">
                <a:latin typeface="+mn-lt"/>
              </a:rPr>
              <a:t>'</a:t>
            </a:r>
          </a:p>
          <a:p>
            <a:pPr marL="342900" lvl="0" indent="-342900">
              <a:buClr>
                <a:schemeClr val="tx1"/>
              </a:buClr>
              <a:buSzPct val="70000"/>
              <a:buNone/>
            </a:pPr>
            <a:r>
              <a:rPr lang="en-US" kern="0" dirty="0" smtClean="0">
                <a:latin typeface="+mn-lt"/>
              </a:rPr>
              <a:t>6 '</a:t>
            </a:r>
            <a:r>
              <a:rPr lang="en-US" kern="0" dirty="0" err="1" smtClean="0">
                <a:latin typeface="+mn-lt"/>
              </a:rPr>
              <a:t>passer':has-instance:'Marino</a:t>
            </a:r>
            <a:r>
              <a:rPr lang="en-US" kern="0" dirty="0" smtClean="0">
                <a:latin typeface="+mn-lt"/>
              </a:rPr>
              <a:t>'</a:t>
            </a:r>
          </a:p>
          <a:p>
            <a:pPr marL="342900" lvl="0" indent="-342900">
              <a:buClr>
                <a:schemeClr val="tx1"/>
              </a:buClr>
              <a:buSzPct val="70000"/>
              <a:buNone/>
            </a:pPr>
            <a:r>
              <a:rPr lang="en-US" kern="0" dirty="0" smtClean="0">
                <a:latin typeface="+mn-lt"/>
              </a:rPr>
              <a:t>4 '</a:t>
            </a:r>
            <a:r>
              <a:rPr lang="en-US" kern="0" dirty="0" err="1" smtClean="0">
                <a:latin typeface="+mn-lt"/>
              </a:rPr>
              <a:t>leader':has-instance:'Marino</a:t>
            </a:r>
            <a:r>
              <a:rPr lang="en-US" kern="0" dirty="0" smtClean="0">
                <a:latin typeface="+mn-lt"/>
              </a:rPr>
              <a:t>'</a:t>
            </a:r>
          </a:p>
          <a:p>
            <a:pPr marL="342900" lvl="0" indent="-342900">
              <a:buClr>
                <a:schemeClr val="tx1"/>
              </a:buClr>
              <a:buSzPct val="70000"/>
              <a:buNone/>
            </a:pPr>
            <a:r>
              <a:rPr lang="en-US" kern="0" dirty="0" smtClean="0">
                <a:latin typeface="+mn-lt"/>
              </a:rPr>
              <a:t>3 '</a:t>
            </a:r>
            <a:r>
              <a:rPr lang="en-US" kern="0" dirty="0" err="1" smtClean="0">
                <a:latin typeface="+mn-lt"/>
              </a:rPr>
              <a:t>veteran':has-instance:'Marino</a:t>
            </a:r>
            <a:r>
              <a:rPr lang="en-US" kern="0" dirty="0" smtClean="0">
                <a:latin typeface="+mn-lt"/>
              </a:rPr>
              <a:t>'</a:t>
            </a:r>
          </a:p>
          <a:p>
            <a:pPr marL="342900" lvl="0" indent="-342900">
              <a:buClr>
                <a:schemeClr val="tx1"/>
              </a:buClr>
              <a:buSzPct val="70000"/>
              <a:buNone/>
            </a:pPr>
            <a:r>
              <a:rPr lang="en-US" kern="0" dirty="0" smtClean="0">
                <a:latin typeface="+mn-lt"/>
              </a:rPr>
              <a:t>2 '</a:t>
            </a:r>
            <a:r>
              <a:rPr lang="en-US" kern="0" dirty="0" err="1" smtClean="0">
                <a:latin typeface="+mn-lt"/>
              </a:rPr>
              <a:t>player':has-instance:'Marino</a:t>
            </a:r>
            <a:r>
              <a:rPr lang="en-US" kern="0" dirty="0" smtClean="0">
                <a:latin typeface="+mn-lt"/>
              </a:rPr>
              <a:t>'</a:t>
            </a:r>
          </a:p>
          <a:p>
            <a:pPr marL="342900" lvl="0" indent="-342900">
              <a:buClr>
                <a:schemeClr val="tx1"/>
              </a:buClr>
              <a:buSzPct val="70000"/>
              <a:buNone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609600" y="1717675"/>
            <a:ext cx="3657600" cy="1371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979700" marR="0" lvl="0" indent="-97970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?&gt; NPN '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pass':X:'touchdown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</a:p>
          <a:p>
            <a:pPr marL="979700" marR="0" lvl="0" indent="-97970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NPN 712 '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pass':'for':'touchdown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'</a:t>
            </a:r>
          </a:p>
          <a:p>
            <a:pPr marL="979700" marR="0" lvl="0" indent="-97970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NPN 24 '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pass':'include':'touchdown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</a:p>
          <a:p>
            <a:pPr marL="979700" marR="0" lvl="0" indent="-97970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953000" y="1717675"/>
            <a:ext cx="3962400" cy="1371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979700" marR="0" lvl="0" indent="-97970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?&gt; NVN '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quarterback':X:'pass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'</a:t>
            </a:r>
          </a:p>
          <a:p>
            <a:pPr marL="979700" marR="0" lvl="0" indent="-97970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NVN 98 '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quarterback':'throw':'pass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'</a:t>
            </a:r>
          </a:p>
          <a:p>
            <a:pPr marL="979700" marR="0" lvl="0" indent="-97970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NVN 27 '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quarterback':'complete':'pass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</a:p>
          <a:p>
            <a:pPr marL="979700" marR="0" lvl="0" indent="-97970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9700" marR="0" lvl="0" indent="-97970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609600" y="3352800"/>
            <a:ext cx="5334000" cy="137160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chemeClr val="tx1"/>
              </a:buClr>
              <a:buSzPct val="70000"/>
              <a:buNone/>
            </a:pPr>
            <a:r>
              <a:rPr lang="en-US" b="1" kern="0" dirty="0" smtClean="0"/>
              <a:t>?&gt; NVNPN '</a:t>
            </a:r>
            <a:r>
              <a:rPr lang="en-US" b="1" kern="0" dirty="0" err="1" smtClean="0"/>
              <a:t>NNP':X:'pass':Y:'touchdown</a:t>
            </a:r>
            <a:r>
              <a:rPr lang="en-US" b="1" kern="0" dirty="0" smtClean="0"/>
              <a:t>'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NVNPN 189 '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NNP':'catch':'pass':'for':'touchdown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'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NVNPN 26 '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NNP':'complete':'pass':'for':'touchdown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tx1"/>
                </a:solidFill>
              </a:rPr>
              <a:t>…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172200" y="3352800"/>
            <a:ext cx="2743200" cy="1371600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Clr>
                <a:schemeClr val="tx1"/>
              </a:buClr>
              <a:buSzPct val="70000"/>
              <a:buNone/>
            </a:pPr>
            <a:r>
              <a:rPr lang="en-US" b="1" kern="0" dirty="0" smtClean="0"/>
              <a:t>?&gt; NVN '</a:t>
            </a:r>
            <a:r>
              <a:rPr lang="en-US" b="1" kern="0" dirty="0" err="1" smtClean="0"/>
              <a:t>end':X:'pass</a:t>
            </a:r>
            <a:r>
              <a:rPr lang="en-US" b="1" kern="0" dirty="0" smtClean="0"/>
              <a:t>‘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NVN 28 '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end':'catch':'pass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'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NVN 6 '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end':'drop':'pass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kern="0" dirty="0" smtClean="0">
                <a:solidFill>
                  <a:schemeClr val="tx1"/>
                </a:solidFill>
              </a:rPr>
              <a:t>…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BKB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Enrichment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Features of BKBs for Enrichment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914400" y="2971800"/>
            <a:ext cx="609600" cy="762000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 example (1)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904999"/>
            <a:ext cx="8301970" cy="44103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…to set up a 7-yard </a:t>
            </a:r>
            <a:r>
              <a:rPr lang="en-US" sz="2400" dirty="0" smtClean="0">
                <a:solidFill>
                  <a:srgbClr val="FF0000"/>
                </a:solidFill>
              </a:rPr>
              <a:t>Young touchdown pass to Brent Jones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2057400" y="2377189"/>
            <a:ext cx="5082521" cy="1895755"/>
            <a:chOff x="2819400" y="3124200"/>
            <a:chExt cx="4762500" cy="1895755"/>
          </a:xfrm>
        </p:grpSpPr>
        <p:sp>
          <p:nvSpPr>
            <p:cNvPr id="8" name="Oval 7"/>
            <p:cNvSpPr/>
            <p:nvPr/>
          </p:nvSpPr>
          <p:spPr>
            <a:xfrm>
              <a:off x="4648200" y="4562755"/>
              <a:ext cx="10668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pass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819400" y="3124200"/>
              <a:ext cx="10668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Young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114800" y="3124200"/>
              <a:ext cx="19812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touchdown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400800" y="3124200"/>
              <a:ext cx="11811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Jones</a:t>
              </a:r>
              <a:endParaRPr lang="en-US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3352799" y="3581400"/>
              <a:ext cx="1451629" cy="1048310"/>
              <a:chOff x="3352799" y="3581400"/>
              <a:chExt cx="1451629" cy="1048310"/>
            </a:xfrm>
          </p:grpSpPr>
          <p:cxnSp>
            <p:nvCxnSpPr>
              <p:cNvPr id="13" name="Straight Arrow Connector 12"/>
              <p:cNvCxnSpPr>
                <a:stCxn id="9" idx="4"/>
                <a:endCxn id="8" idx="1"/>
              </p:cNvCxnSpPr>
              <p:nvPr/>
            </p:nvCxnSpPr>
            <p:spPr>
              <a:xfrm rot="16200000" flipH="1">
                <a:off x="3554459" y="3379740"/>
                <a:ext cx="1048310" cy="145162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3657600" y="39740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nn</a:t>
                </a:r>
                <a:endParaRPr lang="en-US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105400" y="3581399"/>
              <a:ext cx="762000" cy="981355"/>
              <a:chOff x="5105400" y="3581399"/>
              <a:chExt cx="762000" cy="981355"/>
            </a:xfrm>
          </p:grpSpPr>
          <p:cxnSp>
            <p:nvCxnSpPr>
              <p:cNvPr id="16" name="Straight Arrow Connector 15"/>
              <p:cNvCxnSpPr>
                <a:stCxn id="10" idx="4"/>
                <a:endCxn id="8" idx="0"/>
              </p:cNvCxnSpPr>
              <p:nvPr/>
            </p:nvCxnSpPr>
            <p:spPr>
              <a:xfrm rot="16200000" flipH="1">
                <a:off x="4652823" y="4033977"/>
                <a:ext cx="981355" cy="76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105400" y="39740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nn</a:t>
                </a:r>
                <a:endParaRPr lang="en-US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5558771" y="3581401"/>
              <a:ext cx="1680229" cy="1048310"/>
              <a:chOff x="5558771" y="3581401"/>
              <a:chExt cx="1680229" cy="1048310"/>
            </a:xfrm>
          </p:grpSpPr>
          <p:cxnSp>
            <p:nvCxnSpPr>
              <p:cNvPr id="18" name="Straight Arrow Connector 17"/>
              <p:cNvCxnSpPr>
                <a:stCxn id="11" idx="4"/>
                <a:endCxn id="8" idx="7"/>
              </p:cNvCxnSpPr>
              <p:nvPr/>
            </p:nvCxnSpPr>
            <p:spPr>
              <a:xfrm rot="5400000">
                <a:off x="5750906" y="3389266"/>
                <a:ext cx="1048310" cy="143257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6477000" y="39740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to</a:t>
                </a:r>
                <a:endParaRPr lang="en-US" dirty="0"/>
              </a:p>
            </p:txBody>
          </p:sp>
        </p:grpSp>
      </p:grpSp>
      <p:sp>
        <p:nvSpPr>
          <p:cNvPr id="35" name="Content Placeholder 5"/>
          <p:cNvSpPr txBox="1">
            <a:spLocks/>
          </p:cNvSpPr>
          <p:nvPr/>
        </p:nvSpPr>
        <p:spPr>
          <a:xfrm>
            <a:off x="609600" y="4105555"/>
            <a:ext cx="43053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Young pass</a:t>
            </a:r>
          </a:p>
          <a:p>
            <a:pPr marL="800100" lvl="1" indent="-342900">
              <a:spcBef>
                <a:spcPct val="20000"/>
              </a:spcBef>
              <a:buFont typeface="Arial"/>
              <a:buNone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?&gt; X:has-instance:Young</a:t>
            </a:r>
          </a:p>
          <a:p>
            <a:pPr marL="1257300" lvl="2" indent="-342900">
              <a:spcBef>
                <a:spcPct val="20000"/>
              </a:spcBef>
              <a:buFont typeface="Arial"/>
              <a:buNone/>
            </a:pPr>
            <a:r>
              <a:rPr lang="en-US" sz="2000" dirty="0" smtClean="0"/>
              <a:t>X=quarterback</a:t>
            </a:r>
          </a:p>
          <a:p>
            <a:pPr marL="800100" lvl="1" indent="-342900">
              <a:spcBef>
                <a:spcPct val="20000"/>
              </a:spcBef>
              <a:buFont typeface="Arial"/>
              <a:buNone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?&gt;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NVN:quarterback:X:pass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>
              <a:spcBef>
                <a:spcPct val="20000"/>
              </a:spcBef>
              <a:buFont typeface="Arial"/>
              <a:buNone/>
            </a:pPr>
            <a:r>
              <a:rPr lang="en-US" sz="2000" baseline="0" dirty="0" smtClean="0"/>
              <a:t>X=throw</a:t>
            </a:r>
          </a:p>
          <a:p>
            <a:pPr marL="1257300" lvl="2" indent="-342900">
              <a:spcBef>
                <a:spcPct val="20000"/>
              </a:spcBef>
              <a:buFont typeface="Arial"/>
              <a:buNone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X=complete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Content Placeholder 5"/>
          <p:cNvSpPr txBox="1">
            <a:spLocks/>
          </p:cNvSpPr>
          <p:nvPr/>
        </p:nvSpPr>
        <p:spPr>
          <a:xfrm>
            <a:off x="5715000" y="4105555"/>
            <a:ext cx="319657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dirty="0" smtClean="0"/>
              <a:t>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 to Jones</a:t>
            </a:r>
          </a:p>
          <a:p>
            <a:pPr marL="800100" lvl="1" indent="-342900">
              <a:spcBef>
                <a:spcPct val="20000"/>
              </a:spcBef>
              <a:buFont typeface="Arial"/>
              <a:buNone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?&gt; X:has-instance:Jones</a:t>
            </a:r>
          </a:p>
          <a:p>
            <a:pPr marL="1257300" lvl="2" indent="-342900">
              <a:spcBef>
                <a:spcPct val="20000"/>
              </a:spcBef>
              <a:buFont typeface="Arial"/>
              <a:buNone/>
            </a:pPr>
            <a:r>
              <a:rPr lang="en-US" sz="2000" dirty="0" smtClean="0"/>
              <a:t>X=end</a:t>
            </a:r>
          </a:p>
          <a:p>
            <a:pPr marL="800100" lvl="1" indent="-342900">
              <a:spcBef>
                <a:spcPct val="20000"/>
              </a:spcBef>
              <a:buFont typeface="Arial"/>
              <a:buNone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?&gt;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NVN:end:X:pass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>
              <a:spcBef>
                <a:spcPct val="20000"/>
              </a:spcBef>
              <a:buFont typeface="Arial"/>
              <a:buNone/>
            </a:pPr>
            <a:r>
              <a:rPr lang="en-US" sz="2000" baseline="0" dirty="0" smtClean="0"/>
              <a:t>X=catch</a:t>
            </a:r>
          </a:p>
          <a:p>
            <a:pPr marL="1257300" lvl="2" indent="-342900">
              <a:spcBef>
                <a:spcPct val="20000"/>
              </a:spcBef>
              <a:buFont typeface="Arial"/>
              <a:buNone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X=drop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 example (2)</a:t>
            </a:r>
            <a:endParaRPr lang="en-US" dirty="0"/>
          </a:p>
        </p:txBody>
      </p:sp>
      <p:grpSp>
        <p:nvGrpSpPr>
          <p:cNvPr id="2" name="Group 33"/>
          <p:cNvGrpSpPr/>
          <p:nvPr/>
        </p:nvGrpSpPr>
        <p:grpSpPr>
          <a:xfrm>
            <a:off x="2464418" y="2447645"/>
            <a:ext cx="5029199" cy="1895755"/>
            <a:chOff x="2819400" y="3124200"/>
            <a:chExt cx="4686300" cy="1895755"/>
          </a:xfrm>
        </p:grpSpPr>
        <p:sp>
          <p:nvSpPr>
            <p:cNvPr id="8" name="Oval 7"/>
            <p:cNvSpPr/>
            <p:nvPr/>
          </p:nvSpPr>
          <p:spPr>
            <a:xfrm>
              <a:off x="4648200" y="4562755"/>
              <a:ext cx="10668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pass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819400" y="3124200"/>
              <a:ext cx="10668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Young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114800" y="3124200"/>
              <a:ext cx="19812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touchdown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400800" y="3124200"/>
              <a:ext cx="11049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Jones</a:t>
              </a:r>
              <a:endParaRPr lang="en-US" dirty="0"/>
            </a:p>
          </p:txBody>
        </p:sp>
        <p:grpSp>
          <p:nvGrpSpPr>
            <p:cNvPr id="3" name="Group 24"/>
            <p:cNvGrpSpPr/>
            <p:nvPr/>
          </p:nvGrpSpPr>
          <p:grpSpPr>
            <a:xfrm>
              <a:off x="2952749" y="3581400"/>
              <a:ext cx="1866901" cy="1048310"/>
              <a:chOff x="2952749" y="3581400"/>
              <a:chExt cx="1866901" cy="1048310"/>
            </a:xfrm>
          </p:grpSpPr>
          <p:cxnSp>
            <p:nvCxnSpPr>
              <p:cNvPr id="13" name="Straight Arrow Connector 12"/>
              <p:cNvCxnSpPr>
                <a:stCxn id="9" idx="4"/>
                <a:endCxn id="8" idx="1"/>
              </p:cNvCxnSpPr>
              <p:nvPr/>
            </p:nvCxnSpPr>
            <p:spPr>
              <a:xfrm rot="16200000" flipH="1">
                <a:off x="3554459" y="3379740"/>
                <a:ext cx="1048310" cy="145162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952749" y="3916424"/>
                <a:ext cx="18669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throw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complete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" name="Group 25"/>
            <p:cNvGrpSpPr/>
            <p:nvPr/>
          </p:nvGrpSpPr>
          <p:grpSpPr>
            <a:xfrm>
              <a:off x="5105400" y="3581399"/>
              <a:ext cx="762000" cy="981355"/>
              <a:chOff x="5105400" y="3581399"/>
              <a:chExt cx="762000" cy="981355"/>
            </a:xfrm>
          </p:grpSpPr>
          <p:cxnSp>
            <p:nvCxnSpPr>
              <p:cNvPr id="16" name="Straight Arrow Connector 15"/>
              <p:cNvCxnSpPr>
                <a:stCxn id="10" idx="4"/>
                <a:endCxn id="8" idx="0"/>
              </p:cNvCxnSpPr>
              <p:nvPr/>
            </p:nvCxnSpPr>
            <p:spPr>
              <a:xfrm rot="16200000" flipH="1">
                <a:off x="4652823" y="4033977"/>
                <a:ext cx="981355" cy="76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105400" y="39740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nn</a:t>
                </a:r>
                <a:endParaRPr lang="en-US" dirty="0"/>
              </a:p>
            </p:txBody>
          </p:sp>
        </p:grpSp>
        <p:grpSp>
          <p:nvGrpSpPr>
            <p:cNvPr id="7" name="Group 26"/>
            <p:cNvGrpSpPr/>
            <p:nvPr/>
          </p:nvGrpSpPr>
          <p:grpSpPr>
            <a:xfrm>
              <a:off x="5558771" y="3581401"/>
              <a:ext cx="1604030" cy="1048310"/>
              <a:chOff x="5558771" y="3581401"/>
              <a:chExt cx="1604030" cy="1048310"/>
            </a:xfrm>
          </p:grpSpPr>
          <p:cxnSp>
            <p:nvCxnSpPr>
              <p:cNvPr id="18" name="Straight Arrow Connector 17"/>
              <p:cNvCxnSpPr>
                <a:stCxn id="11" idx="4"/>
                <a:endCxn id="8" idx="7"/>
              </p:cNvCxnSpPr>
              <p:nvPr/>
            </p:nvCxnSpPr>
            <p:spPr>
              <a:xfrm rot="5400000">
                <a:off x="5731856" y="3408316"/>
                <a:ext cx="1048310" cy="139447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6400801" y="3916424"/>
                <a:ext cx="76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catch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drop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5" name="Content Placeholder 5"/>
          <p:cNvSpPr txBox="1">
            <a:spLocks/>
          </p:cNvSpPr>
          <p:nvPr/>
        </p:nvSpPr>
        <p:spPr>
          <a:xfrm>
            <a:off x="742950" y="4343400"/>
            <a:ext cx="48387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touchdown pass</a:t>
            </a:r>
          </a:p>
          <a:p>
            <a:pPr marL="800100" lvl="1" indent="-342900">
              <a:spcBef>
                <a:spcPct val="20000"/>
              </a:spcBef>
              <a:buFont typeface="Arial"/>
              <a:buNone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?&gt;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NVN  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touchdown:X:pass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>
              <a:spcBef>
                <a:spcPct val="20000"/>
              </a:spcBef>
              <a:buFont typeface="Arial"/>
              <a:buNone/>
            </a:pPr>
            <a:r>
              <a:rPr lang="en-US" sz="2000" noProof="0" dirty="0" smtClean="0"/>
              <a:t>False</a:t>
            </a:r>
          </a:p>
          <a:p>
            <a:pPr marL="800100" lvl="1" indent="-342900">
              <a:spcBef>
                <a:spcPct val="20000"/>
              </a:spcBef>
              <a:buFont typeface="Arial"/>
              <a:buNone/>
            </a:pPr>
            <a:r>
              <a:rPr kumimoji="0" lang="en-US" sz="20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?&gt; NPN</a:t>
            </a:r>
            <a:r>
              <a:rPr kumimoji="0" lang="en-US" sz="20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000" b="1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pass:X:touchdown</a:t>
            </a:r>
            <a:endParaRPr kumimoji="0" lang="en-US" sz="20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>
              <a:spcBef>
                <a:spcPct val="20000"/>
              </a:spcBef>
              <a:buFont typeface="Arial"/>
              <a:buNone/>
            </a:pPr>
            <a:r>
              <a:rPr lang="en-US" sz="2000" dirty="0" smtClean="0"/>
              <a:t>X=for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/>
              <a:buNone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57200" y="1828800"/>
            <a:ext cx="8686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…to set up a 7-yard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Young touchdown pass to Brent Jones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 example (3)</a:t>
            </a:r>
            <a:endParaRPr lang="en-US" dirty="0"/>
          </a:p>
        </p:txBody>
      </p:sp>
      <p:grpSp>
        <p:nvGrpSpPr>
          <p:cNvPr id="2" name="Group 33"/>
          <p:cNvGrpSpPr/>
          <p:nvPr/>
        </p:nvGrpSpPr>
        <p:grpSpPr>
          <a:xfrm>
            <a:off x="1981200" y="2666999"/>
            <a:ext cx="5124449" cy="1895755"/>
            <a:chOff x="2819400" y="3124200"/>
            <a:chExt cx="4686300" cy="1895755"/>
          </a:xfrm>
        </p:grpSpPr>
        <p:sp>
          <p:nvSpPr>
            <p:cNvPr id="8" name="Oval 7"/>
            <p:cNvSpPr/>
            <p:nvPr/>
          </p:nvSpPr>
          <p:spPr>
            <a:xfrm>
              <a:off x="4648200" y="4562755"/>
              <a:ext cx="10668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pass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819400" y="3124200"/>
              <a:ext cx="10668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Young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114800" y="3124200"/>
              <a:ext cx="19812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touchdown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400800" y="3124200"/>
              <a:ext cx="11049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Jones</a:t>
              </a:r>
              <a:endParaRPr lang="en-US" dirty="0"/>
            </a:p>
          </p:txBody>
        </p:sp>
        <p:grpSp>
          <p:nvGrpSpPr>
            <p:cNvPr id="3" name="Group 24"/>
            <p:cNvGrpSpPr/>
            <p:nvPr/>
          </p:nvGrpSpPr>
          <p:grpSpPr>
            <a:xfrm>
              <a:off x="2952749" y="3581400"/>
              <a:ext cx="1866901" cy="1048310"/>
              <a:chOff x="2952749" y="3581400"/>
              <a:chExt cx="1866901" cy="1048310"/>
            </a:xfrm>
          </p:grpSpPr>
          <p:cxnSp>
            <p:nvCxnSpPr>
              <p:cNvPr id="13" name="Straight Arrow Connector 12"/>
              <p:cNvCxnSpPr>
                <a:stCxn id="9" idx="4"/>
                <a:endCxn id="8" idx="1"/>
              </p:cNvCxnSpPr>
              <p:nvPr/>
            </p:nvCxnSpPr>
            <p:spPr>
              <a:xfrm rot="16200000" flipH="1">
                <a:off x="3554459" y="3379740"/>
                <a:ext cx="1048310" cy="145162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952749" y="3916424"/>
                <a:ext cx="18669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throw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complete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" name="Group 25"/>
            <p:cNvGrpSpPr/>
            <p:nvPr/>
          </p:nvGrpSpPr>
          <p:grpSpPr>
            <a:xfrm>
              <a:off x="5105400" y="3581399"/>
              <a:ext cx="762000" cy="981355"/>
              <a:chOff x="5105400" y="3581399"/>
              <a:chExt cx="762000" cy="981355"/>
            </a:xfrm>
          </p:grpSpPr>
          <p:cxnSp>
            <p:nvCxnSpPr>
              <p:cNvPr id="16" name="Straight Arrow Connector 15"/>
              <p:cNvCxnSpPr>
                <a:stCxn id="10" idx="4"/>
                <a:endCxn id="8" idx="0"/>
              </p:cNvCxnSpPr>
              <p:nvPr/>
            </p:nvCxnSpPr>
            <p:spPr>
              <a:xfrm rot="16200000" flipH="1">
                <a:off x="4652823" y="4033977"/>
                <a:ext cx="981355" cy="76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105400" y="39740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for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7" name="Group 26"/>
            <p:cNvGrpSpPr/>
            <p:nvPr/>
          </p:nvGrpSpPr>
          <p:grpSpPr>
            <a:xfrm>
              <a:off x="5558771" y="3581401"/>
              <a:ext cx="1604030" cy="1048310"/>
              <a:chOff x="5558771" y="3581401"/>
              <a:chExt cx="1604030" cy="1048310"/>
            </a:xfrm>
          </p:grpSpPr>
          <p:cxnSp>
            <p:nvCxnSpPr>
              <p:cNvPr id="18" name="Straight Arrow Connector 17"/>
              <p:cNvCxnSpPr>
                <a:stCxn id="11" idx="4"/>
                <a:endCxn id="8" idx="7"/>
              </p:cNvCxnSpPr>
              <p:nvPr/>
            </p:nvCxnSpPr>
            <p:spPr>
              <a:xfrm rot="5400000">
                <a:off x="5731856" y="3408316"/>
                <a:ext cx="1048310" cy="139447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6400801" y="3916424"/>
                <a:ext cx="76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catch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drop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35" name="Content Placeholder 5"/>
          <p:cNvSpPr txBox="1">
            <a:spLocks/>
          </p:cNvSpPr>
          <p:nvPr/>
        </p:nvSpPr>
        <p:spPr>
          <a:xfrm>
            <a:off x="962025" y="4876800"/>
            <a:ext cx="546735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/>
              <a:buNone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?&gt;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NVNPN  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NAME:X:pass:for:touchdown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57300" lvl="2" indent="-342900">
              <a:spcBef>
                <a:spcPct val="20000"/>
              </a:spcBef>
              <a:buFont typeface="Arial"/>
              <a:buNone/>
            </a:pPr>
            <a:r>
              <a:rPr lang="en-US" sz="2000" noProof="0" dirty="0" smtClean="0"/>
              <a:t>X=complete</a:t>
            </a:r>
          </a:p>
          <a:p>
            <a:pPr marL="1257300" lvl="2" indent="-342900">
              <a:spcBef>
                <a:spcPct val="20000"/>
              </a:spcBef>
              <a:buFont typeface="Arial"/>
              <a:buNone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X=catch</a:t>
            </a:r>
          </a:p>
          <a:p>
            <a:pPr marL="800100" lvl="1" indent="-342900">
              <a:spcBef>
                <a:spcPct val="20000"/>
              </a:spcBef>
              <a:buFont typeface="Arial"/>
              <a:buNone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57200" y="1904999"/>
            <a:ext cx="8686800" cy="574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…to set up a 7-yard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Young touchdown pass to Brent Jones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 example (4)</a:t>
            </a:r>
            <a:endParaRPr lang="en-US" dirty="0"/>
          </a:p>
        </p:txBody>
      </p:sp>
      <p:grpSp>
        <p:nvGrpSpPr>
          <p:cNvPr id="2" name="Group 33"/>
          <p:cNvGrpSpPr/>
          <p:nvPr/>
        </p:nvGrpSpPr>
        <p:grpSpPr>
          <a:xfrm>
            <a:off x="2157761" y="2669737"/>
            <a:ext cx="5029199" cy="1895755"/>
            <a:chOff x="2819400" y="3124200"/>
            <a:chExt cx="4686300" cy="1895755"/>
          </a:xfrm>
        </p:grpSpPr>
        <p:sp>
          <p:nvSpPr>
            <p:cNvPr id="8" name="Oval 7"/>
            <p:cNvSpPr/>
            <p:nvPr/>
          </p:nvSpPr>
          <p:spPr>
            <a:xfrm>
              <a:off x="4648200" y="4562755"/>
              <a:ext cx="10668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pass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819400" y="3124200"/>
              <a:ext cx="10668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Young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114800" y="3124200"/>
              <a:ext cx="19812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touchdown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400800" y="3124200"/>
              <a:ext cx="1104900" cy="4572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Jones</a:t>
              </a:r>
              <a:endParaRPr lang="en-US" dirty="0"/>
            </a:p>
          </p:txBody>
        </p:sp>
        <p:grpSp>
          <p:nvGrpSpPr>
            <p:cNvPr id="3" name="Group 24"/>
            <p:cNvGrpSpPr/>
            <p:nvPr/>
          </p:nvGrpSpPr>
          <p:grpSpPr>
            <a:xfrm>
              <a:off x="2952749" y="3581400"/>
              <a:ext cx="1866901" cy="1048310"/>
              <a:chOff x="2952749" y="3581400"/>
              <a:chExt cx="1866901" cy="1048310"/>
            </a:xfrm>
          </p:grpSpPr>
          <p:cxnSp>
            <p:nvCxnSpPr>
              <p:cNvPr id="13" name="Straight Arrow Connector 12"/>
              <p:cNvCxnSpPr>
                <a:stCxn id="9" idx="4"/>
                <a:endCxn id="8" idx="1"/>
              </p:cNvCxnSpPr>
              <p:nvPr/>
            </p:nvCxnSpPr>
            <p:spPr>
              <a:xfrm rot="16200000" flipH="1">
                <a:off x="3554459" y="3379740"/>
                <a:ext cx="1048310" cy="145162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2952749" y="3916424"/>
                <a:ext cx="18669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complete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" name="Group 25"/>
            <p:cNvGrpSpPr/>
            <p:nvPr/>
          </p:nvGrpSpPr>
          <p:grpSpPr>
            <a:xfrm>
              <a:off x="5105400" y="3581399"/>
              <a:ext cx="762000" cy="981355"/>
              <a:chOff x="5105400" y="3581399"/>
              <a:chExt cx="762000" cy="981355"/>
            </a:xfrm>
          </p:grpSpPr>
          <p:cxnSp>
            <p:nvCxnSpPr>
              <p:cNvPr id="16" name="Straight Arrow Connector 15"/>
              <p:cNvCxnSpPr>
                <a:stCxn id="10" idx="4"/>
                <a:endCxn id="8" idx="0"/>
              </p:cNvCxnSpPr>
              <p:nvPr/>
            </p:nvCxnSpPr>
            <p:spPr>
              <a:xfrm rot="16200000" flipH="1">
                <a:off x="4652823" y="4033977"/>
                <a:ext cx="981355" cy="762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105400" y="3974068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for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7" name="Group 26"/>
            <p:cNvGrpSpPr/>
            <p:nvPr/>
          </p:nvGrpSpPr>
          <p:grpSpPr>
            <a:xfrm>
              <a:off x="5558771" y="3581401"/>
              <a:ext cx="1604030" cy="1048310"/>
              <a:chOff x="5558771" y="3581401"/>
              <a:chExt cx="1604030" cy="1048310"/>
            </a:xfrm>
          </p:grpSpPr>
          <p:cxnSp>
            <p:nvCxnSpPr>
              <p:cNvPr id="18" name="Straight Arrow Connector 17"/>
              <p:cNvCxnSpPr>
                <a:stCxn id="11" idx="4"/>
                <a:endCxn id="8" idx="7"/>
              </p:cNvCxnSpPr>
              <p:nvPr/>
            </p:nvCxnSpPr>
            <p:spPr>
              <a:xfrm rot="5400000">
                <a:off x="5731856" y="3408316"/>
                <a:ext cx="1048310" cy="139447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6400801" y="3916424"/>
                <a:ext cx="76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catch</a:t>
                </a:r>
              </a:p>
            </p:txBody>
          </p:sp>
        </p:grpSp>
      </p:grpSp>
      <p:sp>
        <p:nvSpPr>
          <p:cNvPr id="35" name="Content Placeholder 5"/>
          <p:cNvSpPr txBox="1">
            <a:spLocks/>
          </p:cNvSpPr>
          <p:nvPr/>
        </p:nvSpPr>
        <p:spPr>
          <a:xfrm>
            <a:off x="1047750" y="4876800"/>
            <a:ext cx="748665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Symbol" charset="2"/>
              <a:buChar char=""/>
            </a:pPr>
            <a:r>
              <a:rPr lang="en-US" sz="2800" dirty="0" smtClean="0"/>
              <a:t>  Young complete pass for touchdown</a:t>
            </a:r>
          </a:p>
          <a:p>
            <a:pPr marL="342900" indent="-342900">
              <a:spcBef>
                <a:spcPct val="20000"/>
              </a:spcBef>
              <a:buFont typeface="Symbol" charset="2"/>
              <a:buChar char=""/>
            </a:pPr>
            <a:r>
              <a:rPr lang="en-US" sz="2800" dirty="0" smtClean="0"/>
              <a:t>  Jones catch pass for touchdown</a:t>
            </a:r>
          </a:p>
          <a:p>
            <a:pPr marL="800100" lvl="1" indent="-342900">
              <a:spcBef>
                <a:spcPct val="20000"/>
              </a:spcBef>
              <a:buFont typeface="Arial"/>
              <a:buNone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5"/>
          <p:cNvSpPr txBox="1">
            <a:spLocks/>
          </p:cNvSpPr>
          <p:nvPr/>
        </p:nvSpPr>
        <p:spPr>
          <a:xfrm>
            <a:off x="457200" y="1828800"/>
            <a:ext cx="85344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…to set up a 7-yard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Young touchdown pass to Brent Jones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context for instances</a:t>
            </a:r>
          </a:p>
          <a:p>
            <a:r>
              <a:rPr lang="en-US" dirty="0" smtClean="0"/>
              <a:t>Build context for dependencies</a:t>
            </a:r>
          </a:p>
          <a:p>
            <a:pPr lvl="1"/>
            <a:r>
              <a:rPr lang="en-US" dirty="0" smtClean="0"/>
              <a:t>Finding prepositions</a:t>
            </a:r>
          </a:p>
          <a:p>
            <a:pPr lvl="1"/>
            <a:r>
              <a:rPr lang="en-US" dirty="0" smtClean="0"/>
              <a:t>Finding verbs</a:t>
            </a:r>
          </a:p>
          <a:p>
            <a:r>
              <a:rPr lang="en-US" dirty="0" smtClean="0"/>
              <a:t>Constrain interpretations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 example (5)</a:t>
            </a:r>
            <a:endParaRPr lang="en-US" dirty="0"/>
          </a:p>
        </p:txBody>
      </p:sp>
      <p:pic>
        <p:nvPicPr>
          <p:cNvPr id="16" name="Picture 15" descr="GraphExample-textinput.tif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4331" y="2018124"/>
            <a:ext cx="4813929" cy="1578462"/>
          </a:xfrm>
          <a:prstGeom prst="rect">
            <a:avLst/>
          </a:prstGeom>
        </p:spPr>
      </p:pic>
      <p:sp>
        <p:nvSpPr>
          <p:cNvPr id="17" name="Content Placeholder 4"/>
          <p:cNvSpPr txBox="1">
            <a:spLocks/>
          </p:cNvSpPr>
          <p:nvPr/>
        </p:nvSpPr>
        <p:spPr>
          <a:xfrm>
            <a:off x="74927" y="1833458"/>
            <a:ext cx="2592073" cy="2092300"/>
          </a:xfrm>
          <a:prstGeom prst="rect">
            <a:avLst/>
          </a:prstGeom>
        </p:spPr>
        <p:txBody>
          <a:bodyPr/>
          <a:lstStyle/>
          <a:p>
            <a:pPr marR="0" lvl="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 Francisco's Eric Davis intercepted a Steve Walsh pass on the next series to set up a seven-yard Young touchdown pass to Brent Jones.</a:t>
            </a:r>
          </a:p>
          <a:p>
            <a:pPr marR="0" lvl="0" algn="l" defTabSz="261253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33713" y="1833458"/>
            <a:ext cx="197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Before enrichment</a:t>
            </a:r>
            <a:endParaRPr lang="en-US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3575651"/>
            <a:ext cx="9048760" cy="3214723"/>
            <a:chOff x="0" y="3575651"/>
            <a:chExt cx="9048760" cy="3214723"/>
          </a:xfrm>
        </p:grpSpPr>
        <p:grpSp>
          <p:nvGrpSpPr>
            <p:cNvPr id="20" name="Group 19"/>
            <p:cNvGrpSpPr/>
            <p:nvPr/>
          </p:nvGrpSpPr>
          <p:grpSpPr>
            <a:xfrm>
              <a:off x="0" y="3596586"/>
              <a:ext cx="9048760" cy="3193788"/>
              <a:chOff x="914400" y="9601200"/>
              <a:chExt cx="18405100" cy="6286793"/>
            </a:xfrm>
          </p:grpSpPr>
          <p:grpSp>
            <p:nvGrpSpPr>
              <p:cNvPr id="21" name="Group 67"/>
              <p:cNvGrpSpPr/>
              <p:nvPr/>
            </p:nvGrpSpPr>
            <p:grpSpPr>
              <a:xfrm>
                <a:off x="914400" y="9601200"/>
                <a:ext cx="18405100" cy="6182829"/>
                <a:chOff x="914400" y="9601200"/>
                <a:chExt cx="18405100" cy="6182829"/>
              </a:xfrm>
            </p:grpSpPr>
            <p:pic>
              <p:nvPicPr>
                <p:cNvPr id="30" name="Picture 29" descr="GraphExample-textaugmented.jp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1066800" y="10287000"/>
                  <a:ext cx="18252700" cy="5497029"/>
                </a:xfrm>
                <a:prstGeom prst="rect">
                  <a:avLst/>
                </a:prstGeom>
              </p:spPr>
            </p:pic>
            <p:cxnSp>
              <p:nvCxnSpPr>
                <p:cNvPr id="32" name="Straight Connector 31"/>
                <p:cNvCxnSpPr/>
                <p:nvPr/>
              </p:nvCxnSpPr>
              <p:spPr>
                <a:xfrm>
                  <a:off x="914400" y="9601200"/>
                  <a:ext cx="18211800" cy="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Oval 32"/>
                <p:cNvSpPr/>
                <p:nvPr/>
              </p:nvSpPr>
              <p:spPr>
                <a:xfrm>
                  <a:off x="3810000" y="13258800"/>
                  <a:ext cx="1676400" cy="5334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943600" y="12268200"/>
                  <a:ext cx="1905000" cy="5334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4114800" y="14249400"/>
                  <a:ext cx="1066800" cy="5334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7162800" y="13258800"/>
                  <a:ext cx="1524000" cy="5334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11353800" y="13258800"/>
                  <a:ext cx="990600" cy="5334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12496800" y="14249400"/>
                  <a:ext cx="1066800" cy="5334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12268200" y="15240000"/>
                  <a:ext cx="1524000" cy="5334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15621000" y="13258800"/>
                  <a:ext cx="1676400" cy="5334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2" name="Curved Connector 69"/>
              <p:cNvCxnSpPr>
                <a:stCxn id="33" idx="2"/>
                <a:endCxn id="35" idx="3"/>
              </p:cNvCxnSpPr>
              <p:nvPr/>
            </p:nvCxnSpPr>
            <p:spPr>
              <a:xfrm rot="10800000" flipH="1" flipV="1">
                <a:off x="3809999" y="13525499"/>
                <a:ext cx="461029" cy="1179185"/>
              </a:xfrm>
              <a:prstGeom prst="curvedConnector4">
                <a:avLst>
                  <a:gd name="adj1" fmla="val -49585"/>
                  <a:gd name="adj2" fmla="val 126011"/>
                </a:avLst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Curved Connector 69"/>
              <p:cNvCxnSpPr>
                <a:stCxn id="37" idx="2"/>
                <a:endCxn id="38" idx="3"/>
              </p:cNvCxnSpPr>
              <p:nvPr/>
            </p:nvCxnSpPr>
            <p:spPr>
              <a:xfrm rot="10800000" flipH="1" flipV="1">
                <a:off x="11353799" y="13525499"/>
                <a:ext cx="1299229" cy="1179185"/>
              </a:xfrm>
              <a:prstGeom prst="curvedConnector4">
                <a:avLst>
                  <a:gd name="adj1" fmla="val -83576"/>
                  <a:gd name="adj2" fmla="val 114702"/>
                </a:avLst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Curved Connector 69"/>
              <p:cNvCxnSpPr>
                <a:stCxn id="40" idx="4"/>
                <a:endCxn id="38" idx="5"/>
              </p:cNvCxnSpPr>
              <p:nvPr/>
            </p:nvCxnSpPr>
            <p:spPr>
              <a:xfrm rot="5400000">
                <a:off x="14477044" y="12722528"/>
                <a:ext cx="912485" cy="3051829"/>
              </a:xfrm>
              <a:prstGeom prst="curvedConnector3">
                <a:avLst>
                  <a:gd name="adj1" fmla="val 112736"/>
                </a:avLst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0988759" y="15100399"/>
                <a:ext cx="1279440" cy="787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C00000"/>
                    </a:solidFill>
                  </a:rPr>
                  <a:t>for</a:t>
                </a:r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844341" y="14706601"/>
                <a:ext cx="2118058" cy="787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C00000"/>
                    </a:solidFill>
                  </a:rPr>
                  <a:t>throw</a:t>
                </a:r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001997" y="14325602"/>
                <a:ext cx="1957157" cy="787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C00000"/>
                    </a:solidFill>
                  </a:rPr>
                  <a:t>catch</a:t>
                </a:r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7848600" y="14401797"/>
                <a:ext cx="4038600" cy="787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C00000"/>
                    </a:solidFill>
                  </a:rPr>
                  <a:t>complete</a:t>
                </a:r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29" name="Curved Connector 69"/>
              <p:cNvCxnSpPr>
                <a:stCxn id="38" idx="4"/>
                <a:endCxn id="39" idx="3"/>
              </p:cNvCxnSpPr>
              <p:nvPr/>
            </p:nvCxnSpPr>
            <p:spPr>
              <a:xfrm rot="5400000">
                <a:off x="12304551" y="14969635"/>
                <a:ext cx="912485" cy="538815"/>
              </a:xfrm>
              <a:prstGeom prst="curvedConnector5">
                <a:avLst>
                  <a:gd name="adj1" fmla="val 25052"/>
                  <a:gd name="adj2" fmla="val 183848"/>
                  <a:gd name="adj3" fmla="val 125052"/>
                </a:avLst>
              </a:prstGeom>
              <a:ln>
                <a:tailEnd type="arrow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2833713" y="3575651"/>
              <a:ext cx="1826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After enrichment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BKB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Enrichment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Features of BKBs for Enrichment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914400" y="3505200"/>
            <a:ext cx="609600" cy="762000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600" dirty="0" smtClean="0"/>
              <a:t>What BKBs need for enrichment?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391400" cy="4114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Ability to answer about instances</a:t>
            </a:r>
          </a:p>
          <a:p>
            <a:pPr lvl="2"/>
            <a:r>
              <a:rPr lang="en-US" dirty="0" smtClean="0"/>
              <a:t>Not complete population</a:t>
            </a:r>
          </a:p>
          <a:p>
            <a:pPr lvl="2"/>
            <a:r>
              <a:rPr lang="en-US" dirty="0" smtClean="0"/>
              <a:t>But allow analogy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Ability to constrain interpretations and accumulate evidence</a:t>
            </a:r>
          </a:p>
          <a:p>
            <a:pPr lvl="2"/>
            <a:r>
              <a:rPr lang="en-US" dirty="0" smtClean="0"/>
              <a:t>Several different queries over the same elements considering different syntactic structures</a:t>
            </a:r>
          </a:p>
          <a:p>
            <a:pPr lvl="2"/>
            <a:r>
              <a:rPr lang="en-US" dirty="0" smtClean="0"/>
              <a:t>Require normalization (and parsing)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omits 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1066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San Francisco's Eric Davis intercepted a Steve Walsh pass on the next series to set up a seven-yard Young touchdown pass to Brent Jones.</a:t>
            </a:r>
          </a:p>
          <a:p>
            <a:pPr>
              <a:buNone/>
            </a:pPr>
            <a:endParaRPr lang="en-US" sz="2400" dirty="0" smtClean="0"/>
          </a:p>
        </p:txBody>
      </p:sp>
      <p:pic>
        <p:nvPicPr>
          <p:cNvPr id="7" name="Picture 6" descr="GraphExample-textinput.tif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352800"/>
            <a:ext cx="8518499" cy="27931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600" dirty="0" smtClean="0"/>
              <a:t>What BKBs need for enrichment?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6200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Ability to discover </a:t>
            </a:r>
            <a:r>
              <a:rPr lang="en-US" dirty="0" smtClean="0"/>
              <a:t>entity classes </a:t>
            </a:r>
            <a:r>
              <a:rPr lang="en-US" dirty="0" smtClean="0"/>
              <a:t>with appropriate </a:t>
            </a:r>
            <a:r>
              <a:rPr lang="en-US" dirty="0" smtClean="0"/>
              <a:t>granularity level</a:t>
            </a:r>
            <a:endParaRPr lang="en-US" dirty="0" smtClean="0"/>
          </a:p>
          <a:p>
            <a:pPr lvl="2"/>
            <a:r>
              <a:rPr lang="en-US" dirty="0" smtClean="0"/>
              <a:t>Quarterbacks throw passes</a:t>
            </a:r>
          </a:p>
          <a:p>
            <a:pPr lvl="2"/>
            <a:r>
              <a:rPr lang="en-US" dirty="0" smtClean="0"/>
              <a:t>Ends catch passes</a:t>
            </a:r>
          </a:p>
          <a:p>
            <a:pPr lvl="2"/>
            <a:r>
              <a:rPr lang="en-US" dirty="0" smtClean="0"/>
              <a:t>Tag an entity as person or even player is not specific enough for enrichment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Text frequently introduces the relevant class (appropriate granularity level) for understanding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600" dirty="0" smtClean="0"/>
              <a:t>What BKBs need for enrichment?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3152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Ability to digest enough knowledge adapted to the domain</a:t>
            </a:r>
          </a:p>
          <a:p>
            <a:pPr lvl="2"/>
            <a:r>
              <a:rPr lang="en-US" dirty="0" smtClean="0"/>
              <a:t>Crucial</a:t>
            </a:r>
          </a:p>
          <a:p>
            <a:pPr lvl="1">
              <a:buNone/>
            </a:pPr>
            <a:r>
              <a:rPr lang="en-US" dirty="0" smtClean="0"/>
              <a:t>Approaches</a:t>
            </a:r>
          </a:p>
          <a:p>
            <a:pPr lvl="2"/>
            <a:r>
              <a:rPr lang="en-US" dirty="0" smtClean="0"/>
              <a:t>Macro-reading (web scale) + domain adaptation</a:t>
            </a:r>
          </a:p>
          <a:p>
            <a:pPr lvl="3"/>
            <a:r>
              <a:rPr lang="en-US" sz="1800" dirty="0" smtClean="0"/>
              <a:t>Shallow NLP, lack of normalization</a:t>
            </a:r>
          </a:p>
          <a:p>
            <a:pPr lvl="2"/>
            <a:r>
              <a:rPr lang="en-US" dirty="0" smtClean="0"/>
              <a:t>Reading in context (suggested here)</a:t>
            </a:r>
          </a:p>
          <a:p>
            <a:pPr lvl="3"/>
            <a:r>
              <a:rPr lang="en-US" sz="1800" dirty="0" smtClean="0"/>
              <a:t>Domain partitioning</a:t>
            </a:r>
          </a:p>
          <a:p>
            <a:pPr lvl="3"/>
            <a:r>
              <a:rPr lang="en-US" sz="1800" dirty="0" smtClean="0"/>
              <a:t>Deeper NLP, specific domain NLP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 enough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620000" cy="2209800"/>
          </a:xfrm>
        </p:spPr>
        <p:txBody>
          <a:bodyPr/>
          <a:lstStyle/>
          <a:p>
            <a:pPr lvl="1">
              <a:buNone/>
            </a:pPr>
            <a:r>
              <a:rPr lang="en-US" sz="2200" b="1" dirty="0" smtClean="0"/>
              <a:t>DART</a:t>
            </a:r>
            <a:r>
              <a:rPr lang="en-US" sz="2200" dirty="0" smtClean="0"/>
              <a:t>: general domain propositions store</a:t>
            </a:r>
          </a:p>
          <a:p>
            <a:pPr lvl="1">
              <a:buNone/>
            </a:pPr>
            <a:r>
              <a:rPr lang="en-US" sz="2200" b="1" dirty="0" err="1" smtClean="0"/>
              <a:t>TextRunner</a:t>
            </a:r>
            <a:r>
              <a:rPr lang="en-US" sz="2200" dirty="0" smtClean="0"/>
              <a:t>: general domain (web-scale)</a:t>
            </a:r>
          </a:p>
          <a:p>
            <a:pPr lvl="1">
              <a:buNone/>
            </a:pPr>
            <a:r>
              <a:rPr lang="en-US" sz="2200" b="1" dirty="0" smtClean="0"/>
              <a:t>BKB</a:t>
            </a:r>
            <a:r>
              <a:rPr lang="en-US" sz="2200" dirty="0" smtClean="0"/>
              <a:t>: specific domain propositions store (only 30,000 docs)</a:t>
            </a:r>
          </a:p>
          <a:p>
            <a:pPr lvl="1"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400" b="1" dirty="0" smtClean="0"/>
              <a:t>?&gt; </a:t>
            </a:r>
            <a:r>
              <a:rPr lang="en-US" sz="2400" b="1" dirty="0" err="1" smtClean="0"/>
              <a:t>quarterback:X:pass</a:t>
            </a:r>
            <a:endParaRPr lang="en-US" sz="2400" b="1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4114800"/>
          <a:ext cx="7391400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098800"/>
                <a:gridCol w="24638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TextRunner</a:t>
                      </a:r>
                      <a:endParaRPr lang="en-US" sz="2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BKB (US Football)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 results)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(~200) threw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(~100) completed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(36) to throw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(26) has thrown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(19) makes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(19) has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(18) fires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(99) throw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(25) complete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(7) have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(5) attempt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(5) not-throw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(4) toss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(3) release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?&gt; X:intercept:pass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819400"/>
          <a:ext cx="7696201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1718"/>
                <a:gridCol w="1983557"/>
                <a:gridCol w="2300926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TextRunner</a:t>
                      </a:r>
                      <a:endParaRPr lang="en-US" sz="2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BKB </a:t>
                      </a: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(US Football</a:t>
                      </a: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(13) person   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(6) person/place/organization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(2) full-back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 place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(30) Early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(26) Two plays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(24) fumble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(20) game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(20) ball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(17) Defensively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(75) person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(14) cornerback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 defense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(8) safety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(7) group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(5) linebacker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1676400" y="3429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Digest Knowledge in the domain</a:t>
            </a:r>
            <a:b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(entity classes)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Digest Knowledge in the domain</a:t>
            </a:r>
            <a:br>
              <a:rPr lang="en-US" sz="3600" dirty="0" smtClean="0"/>
            </a:br>
            <a:r>
              <a:rPr lang="en-US" sz="2400" dirty="0" smtClean="0"/>
              <a:t>(ambiguity problem)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?&gt; </a:t>
            </a:r>
            <a:r>
              <a:rPr lang="en-US" dirty="0" err="1" smtClean="0"/>
              <a:t>person:X:pass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514600"/>
          <a:ext cx="73914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098800"/>
                <a:gridCol w="2463800"/>
              </a:tblGrid>
              <a:tr h="3858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TextRunner</a:t>
                      </a:r>
                      <a:endParaRPr lang="en-US" sz="200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BKB (US Football)</a:t>
                      </a:r>
                    </a:p>
                  </a:txBody>
                  <a:tcPr marL="68580" marR="68580" marT="0" marB="0"/>
                </a:tc>
              </a:tr>
              <a:tr h="3805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(47) make                  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(45) take                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(36) complete            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(30) throw              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(25) let               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(23) catch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 make            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 expect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(22) gets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(17) makes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(10) has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(10) receives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(7) who has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(7) must have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(6) acting on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(6) to catch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(6) who buys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(5) bought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(5) admits </a:t>
                      </a:r>
                      <a:b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(5) gives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(824) catch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(546) throw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(256) complete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(136) have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(59) intercept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(56) drop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(39) not-catch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(37) not-throw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(36) snare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(27) toss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(23) pick off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(20) run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/>
          <a:lstStyle/>
          <a:p>
            <a:r>
              <a:rPr lang="en-US" sz="3600" dirty="0" smtClean="0"/>
              <a:t>Domain </a:t>
            </a:r>
            <a:r>
              <a:rPr lang="en-US" sz="3600" dirty="0" smtClean="0"/>
              <a:t>issue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6200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?&gt; </a:t>
            </a:r>
            <a:r>
              <a:rPr lang="en-US" b="1" dirty="0" err="1" smtClean="0"/>
              <a:t>person:X:pass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NFL Domain</a:t>
            </a:r>
          </a:p>
          <a:p>
            <a:pPr lvl="2">
              <a:buNone/>
            </a:pPr>
            <a:r>
              <a:rPr lang="en-US" dirty="0" smtClean="0"/>
              <a:t>905:nvn:[</a:t>
            </a:r>
            <a:r>
              <a:rPr lang="en-US" dirty="0" err="1" smtClean="0"/>
              <a:t>person:n</a:t>
            </a:r>
            <a:r>
              <a:rPr lang="en-US" dirty="0" smtClean="0"/>
              <a:t>, </a:t>
            </a:r>
            <a:r>
              <a:rPr lang="en-US" dirty="0" err="1" smtClean="0"/>
              <a:t>catch:v</a:t>
            </a:r>
            <a:r>
              <a:rPr lang="en-US" dirty="0" smtClean="0"/>
              <a:t>, </a:t>
            </a:r>
            <a:r>
              <a:rPr lang="en-US" dirty="0" err="1" smtClean="0"/>
              <a:t>pass:n</a:t>
            </a:r>
            <a:r>
              <a:rPr lang="en-US" dirty="0" smtClean="0"/>
              <a:t>].</a:t>
            </a:r>
          </a:p>
          <a:p>
            <a:pPr lvl="2">
              <a:buNone/>
            </a:pPr>
            <a:r>
              <a:rPr lang="en-US" dirty="0" smtClean="0"/>
              <a:t>667:nvn:[</a:t>
            </a:r>
            <a:r>
              <a:rPr lang="en-US" dirty="0" err="1" smtClean="0"/>
              <a:t>person:n</a:t>
            </a:r>
            <a:r>
              <a:rPr lang="en-US" dirty="0" smtClean="0"/>
              <a:t>, </a:t>
            </a:r>
            <a:r>
              <a:rPr lang="en-US" dirty="0" err="1" smtClean="0"/>
              <a:t>throw:v</a:t>
            </a:r>
            <a:r>
              <a:rPr lang="en-US" dirty="0" smtClean="0"/>
              <a:t>, </a:t>
            </a:r>
            <a:r>
              <a:rPr lang="en-US" dirty="0" err="1" smtClean="0"/>
              <a:t>pass:n</a:t>
            </a:r>
            <a:r>
              <a:rPr lang="en-US" dirty="0" smtClean="0"/>
              <a:t>].</a:t>
            </a:r>
          </a:p>
          <a:p>
            <a:pPr lvl="2">
              <a:buNone/>
            </a:pPr>
            <a:r>
              <a:rPr lang="en-US" dirty="0" smtClean="0"/>
              <a:t>286:nvn</a:t>
            </a:r>
            <a:r>
              <a:rPr lang="en-US" dirty="0" smtClean="0"/>
              <a:t>:[</a:t>
            </a:r>
            <a:r>
              <a:rPr lang="en-US" dirty="0" err="1" smtClean="0"/>
              <a:t>person:n</a:t>
            </a:r>
            <a:r>
              <a:rPr lang="en-US" dirty="0" smtClean="0"/>
              <a:t>, </a:t>
            </a:r>
            <a:r>
              <a:rPr lang="en-US" dirty="0" err="1" smtClean="0"/>
              <a:t>complete:v</a:t>
            </a:r>
            <a:r>
              <a:rPr lang="en-US" dirty="0" smtClean="0"/>
              <a:t>, </a:t>
            </a:r>
            <a:r>
              <a:rPr lang="en-US" dirty="0" err="1" smtClean="0"/>
              <a:t>pass:n</a:t>
            </a:r>
            <a:r>
              <a:rPr lang="en-US" dirty="0" smtClean="0"/>
              <a:t>].</a:t>
            </a:r>
          </a:p>
          <a:p>
            <a:pPr lvl="2">
              <a:buNone/>
            </a:pPr>
            <a:r>
              <a:rPr lang="en-US" sz="2900" b="1" dirty="0" smtClean="0"/>
              <a:t>204:nvnpn:[</a:t>
            </a:r>
            <a:r>
              <a:rPr lang="en-US" sz="2900" b="1" dirty="0" err="1" smtClean="0"/>
              <a:t>person:n</a:t>
            </a:r>
            <a:r>
              <a:rPr lang="en-US" sz="2900" b="1" dirty="0" smtClean="0"/>
              <a:t>, </a:t>
            </a:r>
            <a:r>
              <a:rPr lang="en-US" sz="2900" b="1" dirty="0" err="1" smtClean="0"/>
              <a:t>catch:v</a:t>
            </a:r>
            <a:r>
              <a:rPr lang="en-US" sz="2900" b="1" dirty="0" smtClean="0"/>
              <a:t>, </a:t>
            </a:r>
            <a:r>
              <a:rPr lang="en-US" sz="2900" b="1" dirty="0" err="1" smtClean="0"/>
              <a:t>pass:n</a:t>
            </a:r>
            <a:r>
              <a:rPr lang="en-US" sz="2900" b="1" dirty="0" smtClean="0"/>
              <a:t>, </a:t>
            </a:r>
            <a:r>
              <a:rPr lang="en-US" sz="2900" b="1" dirty="0" err="1" smtClean="0"/>
              <a:t>for:in</a:t>
            </a:r>
            <a:r>
              <a:rPr lang="en-US" sz="2900" b="1" dirty="0" smtClean="0"/>
              <a:t>, </a:t>
            </a:r>
            <a:r>
              <a:rPr lang="en-US" sz="2900" b="1" dirty="0" err="1" smtClean="0"/>
              <a:t>yard:n</a:t>
            </a:r>
            <a:r>
              <a:rPr lang="en-US" sz="2900" b="1" dirty="0" smtClean="0"/>
              <a:t>].</a:t>
            </a:r>
          </a:p>
          <a:p>
            <a:pPr lvl="2">
              <a:buNone/>
            </a:pPr>
            <a:r>
              <a:rPr lang="en-US" dirty="0" smtClean="0"/>
              <a:t>85:nvnpn:[</a:t>
            </a:r>
            <a:r>
              <a:rPr lang="en-US" dirty="0" err="1" smtClean="0"/>
              <a:t>person:n</a:t>
            </a:r>
            <a:r>
              <a:rPr lang="en-US" dirty="0" smtClean="0"/>
              <a:t>, </a:t>
            </a:r>
            <a:r>
              <a:rPr lang="en-US" dirty="0" err="1" smtClean="0"/>
              <a:t>catch:v</a:t>
            </a:r>
            <a:r>
              <a:rPr lang="en-US" dirty="0" smtClean="0"/>
              <a:t>, </a:t>
            </a:r>
            <a:r>
              <a:rPr lang="en-US" dirty="0" err="1" smtClean="0"/>
              <a:t>pass:n</a:t>
            </a:r>
            <a:r>
              <a:rPr lang="en-US" dirty="0" smtClean="0"/>
              <a:t>, </a:t>
            </a:r>
            <a:r>
              <a:rPr lang="en-US" dirty="0" err="1" smtClean="0"/>
              <a:t>for:in</a:t>
            </a:r>
            <a:r>
              <a:rPr lang="en-US" dirty="0" smtClean="0"/>
              <a:t>, </a:t>
            </a:r>
            <a:r>
              <a:rPr lang="en-US" dirty="0" err="1" smtClean="0"/>
              <a:t>touchdown:n</a:t>
            </a:r>
            <a:r>
              <a:rPr lang="en-US" dirty="0" smtClean="0"/>
              <a:t>].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IC </a:t>
            </a:r>
            <a:r>
              <a:rPr lang="en-US" dirty="0" smtClean="0"/>
              <a:t>Domain</a:t>
            </a:r>
          </a:p>
          <a:p>
            <a:pPr lvl="2">
              <a:buNone/>
            </a:pPr>
            <a:r>
              <a:rPr lang="en-US" dirty="0" smtClean="0"/>
              <a:t>6:nvn:[</a:t>
            </a:r>
            <a:r>
              <a:rPr lang="en-US" dirty="0" err="1" smtClean="0"/>
              <a:t>person:n</a:t>
            </a:r>
            <a:r>
              <a:rPr lang="en-US" dirty="0" smtClean="0"/>
              <a:t>, </a:t>
            </a:r>
            <a:r>
              <a:rPr lang="en-US" dirty="0" err="1" smtClean="0"/>
              <a:t>have:v</a:t>
            </a:r>
            <a:r>
              <a:rPr lang="en-US" dirty="0" smtClean="0"/>
              <a:t>, </a:t>
            </a:r>
            <a:r>
              <a:rPr lang="en-US" dirty="0" err="1" smtClean="0"/>
              <a:t>pass:n</a:t>
            </a:r>
            <a:r>
              <a:rPr lang="en-US" dirty="0" smtClean="0"/>
              <a:t>]</a:t>
            </a:r>
          </a:p>
          <a:p>
            <a:pPr lvl="2">
              <a:buNone/>
            </a:pPr>
            <a:r>
              <a:rPr lang="en-US" dirty="0" smtClean="0"/>
              <a:t>3:nvn:[</a:t>
            </a:r>
            <a:r>
              <a:rPr lang="en-US" dirty="0" err="1" smtClean="0"/>
              <a:t>person:n</a:t>
            </a:r>
            <a:r>
              <a:rPr lang="en-US" dirty="0" smtClean="0"/>
              <a:t>, </a:t>
            </a:r>
            <a:r>
              <a:rPr lang="en-US" dirty="0" err="1" smtClean="0"/>
              <a:t>see:v</a:t>
            </a:r>
            <a:r>
              <a:rPr lang="en-US" dirty="0" smtClean="0"/>
              <a:t>, </a:t>
            </a:r>
            <a:r>
              <a:rPr lang="en-US" dirty="0" err="1" smtClean="0"/>
              <a:t>pass:n</a:t>
            </a:r>
            <a:r>
              <a:rPr lang="en-US" dirty="0" smtClean="0"/>
              <a:t>]</a:t>
            </a:r>
          </a:p>
          <a:p>
            <a:pPr lvl="2">
              <a:buNone/>
            </a:pPr>
            <a:r>
              <a:rPr lang="en-US" sz="2900" b="1" dirty="0" smtClean="0"/>
              <a:t>1:nvnpn</a:t>
            </a:r>
            <a:r>
              <a:rPr lang="en-US" sz="2900" b="1" dirty="0" smtClean="0"/>
              <a:t>:[</a:t>
            </a:r>
            <a:r>
              <a:rPr lang="en-US" sz="2900" b="1" dirty="0" err="1" smtClean="0"/>
              <a:t>person:n</a:t>
            </a:r>
            <a:r>
              <a:rPr lang="en-US" sz="2900" b="1" dirty="0" smtClean="0"/>
              <a:t>, </a:t>
            </a:r>
            <a:r>
              <a:rPr lang="en-US" sz="2900" b="1" dirty="0" err="1" smtClean="0"/>
              <a:t>wear:v</a:t>
            </a:r>
            <a:r>
              <a:rPr lang="en-US" sz="2900" b="1" dirty="0" smtClean="0"/>
              <a:t>, </a:t>
            </a:r>
            <a:r>
              <a:rPr lang="en-US" sz="2900" b="1" dirty="0" err="1" smtClean="0"/>
              <a:t>pass:n</a:t>
            </a:r>
            <a:r>
              <a:rPr lang="en-US" sz="2900" b="1" dirty="0" smtClean="0"/>
              <a:t>, </a:t>
            </a:r>
            <a:r>
              <a:rPr lang="en-US" sz="2900" b="1" dirty="0" err="1" smtClean="0"/>
              <a:t>around:in</a:t>
            </a:r>
            <a:r>
              <a:rPr lang="en-US" sz="2900" b="1" dirty="0" smtClean="0"/>
              <a:t>, </a:t>
            </a:r>
            <a:r>
              <a:rPr lang="en-US" sz="2900" b="1" dirty="0" err="1" smtClean="0"/>
              <a:t>neck:n</a:t>
            </a:r>
            <a:r>
              <a:rPr lang="en-US" sz="2900" b="1" dirty="0" smtClean="0"/>
              <a:t>]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BIO </a:t>
            </a:r>
            <a:r>
              <a:rPr lang="en-US" dirty="0" smtClean="0"/>
              <a:t>Domain</a:t>
            </a:r>
          </a:p>
          <a:p>
            <a:pPr lvl="2">
              <a:buNone/>
            </a:pPr>
            <a:r>
              <a:rPr lang="en-US" dirty="0" smtClean="0"/>
              <a:t>&lt;No results&gt;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?&gt; X:receive:Y</a:t>
            </a:r>
          </a:p>
          <a:p>
            <a:pPr lvl="1">
              <a:buNone/>
            </a:pPr>
            <a:r>
              <a:rPr lang="en-US" sz="2000" dirty="0" smtClean="0"/>
              <a:t>NFL Domain</a:t>
            </a:r>
          </a:p>
          <a:p>
            <a:pPr lvl="2">
              <a:buNone/>
            </a:pPr>
            <a:r>
              <a:rPr lang="en-US" sz="1600" dirty="0" smtClean="0"/>
              <a:t>55:nvn:[</a:t>
            </a:r>
            <a:r>
              <a:rPr lang="en-US" sz="1600" dirty="0" err="1" smtClean="0"/>
              <a:t>person:n</a:t>
            </a:r>
            <a:r>
              <a:rPr lang="en-US" sz="1600" dirty="0" smtClean="0"/>
              <a:t>, </a:t>
            </a:r>
            <a:r>
              <a:rPr lang="en-US" sz="1600" dirty="0" err="1" smtClean="0"/>
              <a:t>receive:v</a:t>
            </a:r>
            <a:r>
              <a:rPr lang="en-US" sz="1600" dirty="0" smtClean="0"/>
              <a:t>, </a:t>
            </a:r>
            <a:r>
              <a:rPr lang="en-US" sz="1600" dirty="0" err="1" smtClean="0"/>
              <a:t>call:n</a:t>
            </a:r>
            <a:r>
              <a:rPr lang="en-US" sz="1600" dirty="0" smtClean="0"/>
              <a:t>].</a:t>
            </a:r>
          </a:p>
          <a:p>
            <a:pPr lvl="2">
              <a:buNone/>
            </a:pPr>
            <a:r>
              <a:rPr lang="en-US" sz="1600" dirty="0" smtClean="0"/>
              <a:t>34:nvn:[</a:t>
            </a:r>
            <a:r>
              <a:rPr lang="en-US" sz="1600" dirty="0" err="1" smtClean="0"/>
              <a:t>person:n</a:t>
            </a:r>
            <a:r>
              <a:rPr lang="en-US" sz="1600" dirty="0" smtClean="0"/>
              <a:t>, </a:t>
            </a:r>
            <a:r>
              <a:rPr lang="en-US" sz="1600" dirty="0" err="1" smtClean="0"/>
              <a:t>receive:v</a:t>
            </a:r>
            <a:r>
              <a:rPr lang="en-US" sz="1600" dirty="0" smtClean="0"/>
              <a:t>, </a:t>
            </a:r>
            <a:r>
              <a:rPr lang="en-US" sz="1600" dirty="0" err="1" smtClean="0"/>
              <a:t>offer:n</a:t>
            </a:r>
            <a:r>
              <a:rPr lang="en-US" sz="1600" dirty="0" smtClean="0"/>
              <a:t>].</a:t>
            </a:r>
          </a:p>
          <a:p>
            <a:pPr lvl="2">
              <a:buNone/>
            </a:pPr>
            <a:r>
              <a:rPr lang="en-US" sz="1600" dirty="0" smtClean="0"/>
              <a:t>33:nvn:[</a:t>
            </a:r>
            <a:r>
              <a:rPr lang="en-US" sz="1600" dirty="0" err="1" smtClean="0"/>
              <a:t>person:n</a:t>
            </a:r>
            <a:r>
              <a:rPr lang="en-US" sz="1600" dirty="0" smtClean="0"/>
              <a:t>, </a:t>
            </a:r>
            <a:r>
              <a:rPr lang="en-US" sz="1600" dirty="0" err="1" smtClean="0"/>
              <a:t>receive:v</a:t>
            </a:r>
            <a:r>
              <a:rPr lang="en-US" sz="1600" dirty="0" smtClean="0"/>
              <a:t>, </a:t>
            </a:r>
            <a:r>
              <a:rPr lang="en-US" sz="1600" dirty="0" err="1" smtClean="0"/>
              <a:t>bonus:n</a:t>
            </a:r>
            <a:r>
              <a:rPr lang="en-US" sz="1600" dirty="0" smtClean="0"/>
              <a:t>].</a:t>
            </a:r>
          </a:p>
          <a:p>
            <a:pPr lvl="2">
              <a:buNone/>
            </a:pPr>
            <a:r>
              <a:rPr lang="en-US" sz="1600" dirty="0" smtClean="0"/>
              <a:t>29:nvn:[</a:t>
            </a:r>
            <a:r>
              <a:rPr lang="en-US" sz="1600" dirty="0" err="1" smtClean="0"/>
              <a:t>team:class</a:t>
            </a:r>
            <a:r>
              <a:rPr lang="en-US" sz="1600" dirty="0" smtClean="0"/>
              <a:t>, </a:t>
            </a:r>
            <a:r>
              <a:rPr lang="en-US" sz="1600" dirty="0" err="1" smtClean="0"/>
              <a:t>receive:v</a:t>
            </a:r>
            <a:r>
              <a:rPr lang="en-US" sz="1600" dirty="0" smtClean="0"/>
              <a:t>, </a:t>
            </a:r>
            <a:r>
              <a:rPr lang="en-US" sz="1600" dirty="0" err="1" smtClean="0"/>
              <a:t>pick:n</a:t>
            </a:r>
            <a:r>
              <a:rPr lang="en-US" sz="1600" dirty="0" smtClean="0"/>
              <a:t>].</a:t>
            </a:r>
          </a:p>
          <a:p>
            <a:pPr lvl="1">
              <a:buNone/>
            </a:pPr>
            <a:r>
              <a:rPr lang="en-US" sz="2000" dirty="0" smtClean="0"/>
              <a:t>IC Domain</a:t>
            </a:r>
          </a:p>
          <a:p>
            <a:pPr lvl="2">
              <a:buNone/>
            </a:pPr>
            <a:r>
              <a:rPr lang="en-US" sz="1600" dirty="0" smtClean="0"/>
              <a:t>78 </a:t>
            </a:r>
            <a:r>
              <a:rPr lang="en-US" sz="1600" dirty="0" err="1" smtClean="0"/>
              <a:t>nvn</a:t>
            </a:r>
            <a:r>
              <a:rPr lang="en-US" sz="1600" dirty="0" smtClean="0"/>
              <a:t>:[</a:t>
            </a:r>
            <a:r>
              <a:rPr lang="en-US" sz="1600" dirty="0" err="1" smtClean="0"/>
              <a:t>person:n</a:t>
            </a:r>
            <a:r>
              <a:rPr lang="en-US" sz="1600" dirty="0" smtClean="0"/>
              <a:t>, </a:t>
            </a:r>
            <a:r>
              <a:rPr lang="en-US" sz="1600" dirty="0" err="1" smtClean="0"/>
              <a:t>receive:v</a:t>
            </a:r>
            <a:r>
              <a:rPr lang="en-US" sz="1600" dirty="0" smtClean="0"/>
              <a:t>, </a:t>
            </a:r>
            <a:r>
              <a:rPr lang="en-US" sz="1600" dirty="0" err="1" smtClean="0"/>
              <a:t>call:n</a:t>
            </a:r>
            <a:r>
              <a:rPr lang="en-US" sz="1600" dirty="0" smtClean="0"/>
              <a:t>]</a:t>
            </a:r>
          </a:p>
          <a:p>
            <a:pPr lvl="2">
              <a:buNone/>
            </a:pPr>
            <a:r>
              <a:rPr lang="en-US" sz="1600" dirty="0" smtClean="0"/>
              <a:t>44 </a:t>
            </a:r>
            <a:r>
              <a:rPr lang="en-US" sz="1600" dirty="0" err="1" smtClean="0"/>
              <a:t>nvn</a:t>
            </a:r>
            <a:r>
              <a:rPr lang="en-US" sz="1600" dirty="0" smtClean="0"/>
              <a:t>:[</a:t>
            </a:r>
            <a:r>
              <a:rPr lang="en-US" sz="1600" dirty="0" err="1" smtClean="0"/>
              <a:t>person:n</a:t>
            </a:r>
            <a:r>
              <a:rPr lang="en-US" sz="1600" dirty="0" smtClean="0"/>
              <a:t>, </a:t>
            </a:r>
            <a:r>
              <a:rPr lang="en-US" sz="1600" dirty="0" err="1" smtClean="0"/>
              <a:t>receive:v</a:t>
            </a:r>
            <a:r>
              <a:rPr lang="en-US" sz="1600" dirty="0" smtClean="0"/>
              <a:t>, </a:t>
            </a:r>
            <a:r>
              <a:rPr lang="en-US" sz="1600" dirty="0" err="1" smtClean="0"/>
              <a:t>letter:n</a:t>
            </a:r>
            <a:r>
              <a:rPr lang="en-US" sz="1600" dirty="0" smtClean="0"/>
              <a:t>]</a:t>
            </a:r>
          </a:p>
          <a:p>
            <a:pPr lvl="2">
              <a:buNone/>
            </a:pPr>
            <a:r>
              <a:rPr lang="en-US" sz="1600" dirty="0" smtClean="0"/>
              <a:t>35 </a:t>
            </a:r>
            <a:r>
              <a:rPr lang="en-US" sz="1600" dirty="0" err="1" smtClean="0"/>
              <a:t>nvn</a:t>
            </a:r>
            <a:r>
              <a:rPr lang="en-US" sz="1600" dirty="0" smtClean="0"/>
              <a:t>:[</a:t>
            </a:r>
            <a:r>
              <a:rPr lang="en-US" sz="1600" dirty="0" err="1" smtClean="0"/>
              <a:t>group:n</a:t>
            </a:r>
            <a:r>
              <a:rPr lang="en-US" sz="1600" dirty="0" smtClean="0"/>
              <a:t>, </a:t>
            </a:r>
            <a:r>
              <a:rPr lang="en-US" sz="1600" dirty="0" err="1" smtClean="0"/>
              <a:t>receive:v</a:t>
            </a:r>
            <a:r>
              <a:rPr lang="en-US" sz="1600" dirty="0" smtClean="0"/>
              <a:t>, </a:t>
            </a:r>
            <a:r>
              <a:rPr lang="en-US" sz="1600" dirty="0" err="1" smtClean="0"/>
              <a:t>information:n</a:t>
            </a:r>
            <a:r>
              <a:rPr lang="en-US" sz="1600" dirty="0" smtClean="0"/>
              <a:t>]</a:t>
            </a:r>
          </a:p>
          <a:p>
            <a:pPr lvl="2">
              <a:buNone/>
            </a:pPr>
            <a:r>
              <a:rPr lang="en-US" sz="1600" dirty="0" smtClean="0"/>
              <a:t>31 </a:t>
            </a:r>
            <a:r>
              <a:rPr lang="en-US" sz="1600" dirty="0" err="1" smtClean="0"/>
              <a:t>nvn</a:t>
            </a:r>
            <a:r>
              <a:rPr lang="en-US" sz="1600" dirty="0" smtClean="0"/>
              <a:t>:[</a:t>
            </a:r>
            <a:r>
              <a:rPr lang="en-US" sz="1600" dirty="0" err="1" smtClean="0"/>
              <a:t>person:n</a:t>
            </a:r>
            <a:r>
              <a:rPr lang="en-US" sz="1600" dirty="0" smtClean="0"/>
              <a:t>, </a:t>
            </a:r>
            <a:r>
              <a:rPr lang="en-US" sz="1600" dirty="0" err="1" smtClean="0"/>
              <a:t>receive:v</a:t>
            </a:r>
            <a:r>
              <a:rPr lang="en-US" sz="1600" dirty="0" smtClean="0"/>
              <a:t>, </a:t>
            </a:r>
            <a:r>
              <a:rPr lang="en-US" sz="1600" dirty="0" err="1" smtClean="0"/>
              <a:t>training:n</a:t>
            </a:r>
            <a:r>
              <a:rPr lang="en-US" sz="1600" dirty="0" smtClean="0"/>
              <a:t>]</a:t>
            </a:r>
          </a:p>
          <a:p>
            <a:pPr lvl="1">
              <a:buNone/>
            </a:pPr>
            <a:r>
              <a:rPr lang="en-US" sz="2000" dirty="0" smtClean="0"/>
              <a:t>BIO Domain</a:t>
            </a:r>
          </a:p>
          <a:p>
            <a:pPr lvl="2">
              <a:buNone/>
            </a:pPr>
            <a:r>
              <a:rPr lang="en-US" sz="1600" dirty="0" smtClean="0"/>
              <a:t>24 </a:t>
            </a:r>
            <a:r>
              <a:rPr lang="en-US" sz="1600" dirty="0" err="1" smtClean="0"/>
              <a:t>nvn</a:t>
            </a:r>
            <a:r>
              <a:rPr lang="en-US" sz="1600" dirty="0" smtClean="0"/>
              <a:t>:[</a:t>
            </a:r>
            <a:r>
              <a:rPr lang="en-US" sz="1600" dirty="0" err="1" smtClean="0"/>
              <a:t>patients:n</a:t>
            </a:r>
            <a:r>
              <a:rPr lang="en-US" sz="1600" dirty="0" smtClean="0"/>
              <a:t>, </a:t>
            </a:r>
            <a:r>
              <a:rPr lang="en-US" sz="1600" dirty="0" err="1" smtClean="0"/>
              <a:t>receive:v</a:t>
            </a:r>
            <a:r>
              <a:rPr lang="en-US" sz="1600" dirty="0" smtClean="0"/>
              <a:t>, </a:t>
            </a:r>
            <a:r>
              <a:rPr lang="en-US" sz="1600" dirty="0" err="1" smtClean="0"/>
              <a:t>treatment:n</a:t>
            </a:r>
            <a:r>
              <a:rPr lang="en-US" sz="1600" dirty="0" smtClean="0"/>
              <a:t>]</a:t>
            </a:r>
          </a:p>
          <a:p>
            <a:pPr lvl="2">
              <a:buNone/>
            </a:pPr>
            <a:r>
              <a:rPr lang="en-US" sz="1600" dirty="0" smtClean="0"/>
              <a:t>14 </a:t>
            </a:r>
            <a:r>
              <a:rPr lang="en-US" sz="1600" dirty="0" err="1" smtClean="0"/>
              <a:t>nvn</a:t>
            </a:r>
            <a:r>
              <a:rPr lang="en-US" sz="1600" dirty="0" smtClean="0"/>
              <a:t>:[</a:t>
            </a:r>
            <a:r>
              <a:rPr lang="en-US" sz="1600" dirty="0" err="1" smtClean="0"/>
              <a:t>patients:n</a:t>
            </a:r>
            <a:r>
              <a:rPr lang="en-US" sz="1600" dirty="0" smtClean="0"/>
              <a:t>, </a:t>
            </a:r>
            <a:r>
              <a:rPr lang="en-US" sz="1600" dirty="0" err="1" smtClean="0"/>
              <a:t>receive:v</a:t>
            </a:r>
            <a:r>
              <a:rPr lang="en-US" sz="1600" dirty="0" smtClean="0"/>
              <a:t>, </a:t>
            </a:r>
            <a:r>
              <a:rPr lang="en-US" sz="1600" dirty="0" err="1" smtClean="0"/>
              <a:t>therapy:n</a:t>
            </a:r>
            <a:r>
              <a:rPr lang="en-US" sz="1600" dirty="0" smtClean="0"/>
              <a:t>]</a:t>
            </a:r>
          </a:p>
          <a:p>
            <a:pPr lvl="2">
              <a:buNone/>
            </a:pPr>
            <a:r>
              <a:rPr lang="en-US" sz="1600" dirty="0" smtClean="0"/>
              <a:t>13 </a:t>
            </a:r>
            <a:r>
              <a:rPr lang="en-US" sz="1600" dirty="0" err="1" smtClean="0"/>
              <a:t>nvn</a:t>
            </a:r>
            <a:r>
              <a:rPr lang="en-US" sz="1600" dirty="0" smtClean="0"/>
              <a:t>:[</a:t>
            </a:r>
            <a:r>
              <a:rPr lang="en-US" sz="1600" dirty="0" err="1" smtClean="0"/>
              <a:t>patients:n</a:t>
            </a:r>
            <a:r>
              <a:rPr lang="en-US" sz="1600" dirty="0" smtClean="0"/>
              <a:t>, </a:t>
            </a:r>
            <a:r>
              <a:rPr lang="en-US" sz="1600" dirty="0" err="1" smtClean="0"/>
              <a:t>receive:v</a:t>
            </a:r>
            <a:r>
              <a:rPr lang="en-US" sz="1600" dirty="0" smtClean="0"/>
              <a:t>, </a:t>
            </a:r>
            <a:r>
              <a:rPr lang="en-US" sz="1600" dirty="0" err="1" smtClean="0"/>
              <a:t>care:n</a:t>
            </a:r>
            <a:r>
              <a:rPr lang="en-US" sz="1600" dirty="0" smtClean="0"/>
              <a:t>]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BKB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Enrichment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Features of BKBs for Enrichment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914400" y="4038600"/>
            <a:ext cx="609600" cy="762000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Limiting to a specific domain provides some powerful benefits</a:t>
            </a:r>
          </a:p>
          <a:p>
            <a:pPr lvl="1"/>
            <a:r>
              <a:rPr lang="en-US" dirty="0" smtClean="0"/>
              <a:t>Ambiguity is reduced</a:t>
            </a:r>
          </a:p>
          <a:p>
            <a:pPr lvl="1"/>
            <a:r>
              <a:rPr lang="en-US" dirty="0" smtClean="0"/>
              <a:t>Higher density of relevant propositions</a:t>
            </a:r>
          </a:p>
          <a:p>
            <a:pPr lvl="1"/>
            <a:r>
              <a:rPr lang="en-US" dirty="0" smtClean="0"/>
              <a:t>Different distribution of propositions across domains</a:t>
            </a:r>
          </a:p>
          <a:p>
            <a:pPr lvl="1"/>
            <a:r>
              <a:rPr lang="en-US" dirty="0" smtClean="0"/>
              <a:t>Amount of source text is reduced, allowing deeper processing such as parsing</a:t>
            </a:r>
          </a:p>
          <a:p>
            <a:pPr lvl="1"/>
            <a:r>
              <a:rPr lang="en-US" dirty="0" smtClean="0"/>
              <a:t>Specific tools for specific domains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Proposition stores seem to be useful</a:t>
            </a:r>
          </a:p>
          <a:p>
            <a:pPr lvl="1"/>
            <a:r>
              <a:rPr lang="en-US" dirty="0" smtClean="0"/>
              <a:t>Improve parsing, </a:t>
            </a:r>
            <a:r>
              <a:rPr lang="en-US" dirty="0" err="1" smtClean="0"/>
              <a:t>corref</a:t>
            </a:r>
            <a:r>
              <a:rPr lang="en-US" dirty="0" smtClean="0"/>
              <a:t>, WSD,…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presented a new application: ENRICHMENT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315200" cy="4114800"/>
          </a:xfrm>
        </p:spPr>
        <p:txBody>
          <a:bodyPr/>
          <a:lstStyle/>
          <a:p>
            <a:r>
              <a:rPr lang="en-US" dirty="0" smtClean="0"/>
              <a:t>Develop automatic procedures for Enrichment</a:t>
            </a:r>
          </a:p>
          <a:p>
            <a:pPr lvl="1"/>
            <a:r>
              <a:rPr lang="en-US" dirty="0" smtClean="0"/>
              <a:t>Need better Proposition Stores</a:t>
            </a:r>
          </a:p>
          <a:p>
            <a:pPr lvl="2"/>
            <a:r>
              <a:rPr lang="en-US" dirty="0" err="1" smtClean="0"/>
              <a:t>Selectional</a:t>
            </a:r>
            <a:r>
              <a:rPr lang="en-US" dirty="0" smtClean="0"/>
              <a:t> Preferences</a:t>
            </a:r>
          </a:p>
          <a:p>
            <a:pPr lvl="2"/>
            <a:r>
              <a:rPr lang="en-US" dirty="0" smtClean="0"/>
              <a:t>Lexical relatedness</a:t>
            </a:r>
          </a:p>
          <a:p>
            <a:pPr lvl="2"/>
            <a:r>
              <a:rPr lang="en-US" dirty="0" smtClean="0"/>
              <a:t>Structural /frame transformations</a:t>
            </a:r>
          </a:p>
          <a:p>
            <a:pPr lvl="2"/>
            <a:r>
              <a:rPr lang="en-U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620000" cy="152717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Make explicit implicit information</a:t>
            </a:r>
            <a:endParaRPr lang="en-US" sz="4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2895600"/>
          <a:ext cx="8382000" cy="307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4648200"/>
              </a:tblGrid>
              <a:tr h="24948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2000" dirty="0" smtClean="0"/>
                        <a:t>Implicit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(More) explicit</a:t>
                      </a:r>
                    </a:p>
                  </a:txBody>
                  <a:tcPr/>
                </a:tc>
              </a:tr>
              <a:tr h="24948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Francisco’s Eric Davis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Eric Davis plays for San Francisco</a:t>
                      </a:r>
                    </a:p>
                    <a:p>
                      <a:r>
                        <a:rPr lang="en-US" sz="2000" dirty="0" smtClean="0"/>
                        <a:t>E.D. is a player, S.F. is a team</a:t>
                      </a:r>
                      <a:endParaRPr lang="en-US" sz="2000" dirty="0"/>
                    </a:p>
                  </a:txBody>
                  <a:tcPr/>
                </a:tc>
              </a:tr>
              <a:tr h="24948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Eric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Davis</a:t>
                      </a:r>
                      <a:r>
                        <a:rPr lang="en-US" sz="2000" baseline="0" dirty="0" smtClean="0"/>
                        <a:t> intercepted </a:t>
                      </a:r>
                      <a:r>
                        <a:rPr lang="en-US" sz="2000" dirty="0" smtClean="0"/>
                        <a:t>pass</a:t>
                      </a:r>
                      <a:r>
                        <a:rPr lang="en-US" sz="2000" baseline="-25000" dirty="0" smtClean="0"/>
                        <a:t>1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-</a:t>
                      </a:r>
                    </a:p>
                  </a:txBody>
                  <a:tcPr/>
                </a:tc>
              </a:tr>
              <a:tr h="44139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Steve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Walsh pass</a:t>
                      </a:r>
                      <a:r>
                        <a:rPr lang="en-US" sz="2000" baseline="-25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Steve Walsh threw pass</a:t>
                      </a:r>
                      <a:r>
                        <a:rPr lang="en-US" sz="2000" baseline="-25000" dirty="0" smtClean="0"/>
                        <a:t>1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Steve Walsh threw interception</a:t>
                      </a:r>
                      <a:r>
                        <a:rPr lang="en-US" sz="2000" baseline="-25000" dirty="0" smtClean="0"/>
                        <a:t>1</a:t>
                      </a:r>
                      <a:r>
                        <a:rPr lang="en-US" sz="2000" baseline="0" dirty="0" smtClean="0"/>
                        <a:t>…</a:t>
                      </a:r>
                      <a:endParaRPr lang="en-US" sz="2000" baseline="-25000" dirty="0" smtClean="0"/>
                    </a:p>
                  </a:txBody>
                  <a:tcPr/>
                </a:tc>
              </a:tr>
              <a:tr h="44139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Young touchdown pass</a:t>
                      </a:r>
                      <a:r>
                        <a:rPr lang="en-US" sz="2000" baseline="-25000" dirty="0" smtClean="0"/>
                        <a:t>2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Young completed</a:t>
                      </a:r>
                      <a:r>
                        <a:rPr lang="en-US" sz="2000" baseline="0" dirty="0" smtClean="0"/>
                        <a:t> pass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 for touchdown…</a:t>
                      </a:r>
                      <a:endParaRPr lang="en-US" sz="2000" dirty="0"/>
                    </a:p>
                  </a:txBody>
                  <a:tcPr/>
                </a:tc>
              </a:tr>
              <a:tr h="44139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touch</a:t>
                      </a:r>
                      <a:r>
                        <a:rPr lang="en-US" sz="2000" baseline="0" dirty="0" smtClean="0"/>
                        <a:t>down p</a:t>
                      </a:r>
                      <a:r>
                        <a:rPr lang="en-US" sz="2000" dirty="0" smtClean="0"/>
                        <a:t>ass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 to Brent Jones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Brent Jones caught pass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 for touchdown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4"/>
          <p:cNvSpPr txBox="1">
            <a:spLocks/>
          </p:cNvSpPr>
          <p:nvPr/>
        </p:nvSpPr>
        <p:spPr>
          <a:xfrm>
            <a:off x="457200" y="2057400"/>
            <a:ext cx="8534400" cy="1066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 Francisco's Eric Davis intercepted a Steve Walsh pass on the next series to set up a seven-yard Young touchdown pass to Brent Jones.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315200" cy="4114800"/>
          </a:xfrm>
        </p:spPr>
        <p:txBody>
          <a:bodyPr/>
          <a:lstStyle/>
          <a:p>
            <a:r>
              <a:rPr lang="en-US" dirty="0" smtClean="0"/>
              <a:t>Develop appropriate methodologies for evaluation</a:t>
            </a:r>
          </a:p>
          <a:p>
            <a:pPr lvl="1"/>
            <a:r>
              <a:rPr lang="en-US" dirty="0" smtClean="0"/>
              <a:t>Intrinsic?</a:t>
            </a:r>
          </a:p>
          <a:p>
            <a:pPr lvl="1"/>
            <a:r>
              <a:rPr lang="en-US" dirty="0" smtClean="0"/>
              <a:t>Extrinsic: QA over single documents?</a:t>
            </a:r>
          </a:p>
          <a:p>
            <a:pPr lvl="2"/>
            <a:r>
              <a:rPr lang="en-US" dirty="0" smtClean="0"/>
              <a:t>Reading comprehension tests?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8077200" cy="4114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NVN 3 '</a:t>
            </a:r>
            <a:r>
              <a:rPr lang="en-US" sz="2000" dirty="0" err="1" smtClean="0"/>
              <a:t>quarterback':'find':</a:t>
            </a:r>
            <a:r>
              <a:rPr lang="en-US" sz="2000" dirty="0" err="1" smtClean="0"/>
              <a:t>'receiver</a:t>
            </a:r>
            <a:r>
              <a:rPr lang="en-US" sz="2000" dirty="0" smtClean="0"/>
              <a:t>‘</a:t>
            </a:r>
          </a:p>
          <a:p>
            <a:pPr>
              <a:buNone/>
            </a:pPr>
            <a:r>
              <a:rPr lang="en-US" sz="2000" dirty="0" smtClean="0"/>
              <a:t>NVNPN 3 '</a:t>
            </a:r>
            <a:r>
              <a:rPr lang="en-US" sz="2000" dirty="0" err="1" smtClean="0"/>
              <a:t>quarterback':'throw':'pass':'to':'receiver</a:t>
            </a:r>
            <a:r>
              <a:rPr lang="en-US" sz="2000" dirty="0" smtClean="0"/>
              <a:t>'</a:t>
            </a:r>
          </a:p>
          <a:p>
            <a:pPr>
              <a:buNone/>
            </a:pPr>
            <a:r>
              <a:rPr lang="en-US" sz="2000" dirty="0" smtClean="0"/>
              <a:t>NVNPN 2 '</a:t>
            </a:r>
            <a:r>
              <a:rPr lang="en-US" sz="2000" dirty="0" err="1" smtClean="0"/>
              <a:t>quarterback':'complete':'pass':'to':'receiver</a:t>
            </a:r>
            <a:r>
              <a:rPr lang="en-US" sz="2000" dirty="0" smtClean="0"/>
              <a:t>'</a:t>
            </a:r>
          </a:p>
          <a:p>
            <a:pPr>
              <a:buNone/>
            </a:pPr>
            <a:r>
              <a:rPr lang="en-US" sz="2000" dirty="0" smtClean="0"/>
              <a:t>NVNPN 1 '</a:t>
            </a:r>
            <a:r>
              <a:rPr lang="en-US" sz="2000" dirty="0" err="1" smtClean="0"/>
              <a:t>receiver':'catch':'pass':'from':</a:t>
            </a:r>
            <a:r>
              <a:rPr lang="en-US" sz="2000" dirty="0" err="1" smtClean="0"/>
              <a:t>'quarterback</a:t>
            </a:r>
            <a:r>
              <a:rPr lang="en-US" sz="2000" dirty="0" smtClean="0"/>
              <a:t>‘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nvn</a:t>
            </a:r>
            <a:r>
              <a:rPr lang="en-US" sz="2000" dirty="0" smtClean="0"/>
              <a:t>:('</a:t>
            </a:r>
            <a:r>
              <a:rPr lang="en-US" sz="2000" dirty="0" err="1" smtClean="0"/>
              <a:t>NNP':'</a:t>
            </a:r>
            <a:r>
              <a:rPr lang="en-US" sz="2000" b="1" dirty="0" err="1" smtClean="0"/>
              <a:t>quarterback</a:t>
            </a:r>
            <a:r>
              <a:rPr lang="en-US" sz="2000" dirty="0" smtClean="0"/>
              <a:t>'):'</a:t>
            </a:r>
            <a:r>
              <a:rPr lang="en-US" sz="2000" b="1" dirty="0" smtClean="0"/>
              <a:t>hit</a:t>
            </a:r>
            <a:r>
              <a:rPr lang="en-US" sz="2000" dirty="0" smtClean="0"/>
              <a:t>':('</a:t>
            </a:r>
            <a:r>
              <a:rPr lang="en-US" sz="2000" dirty="0" err="1" smtClean="0"/>
              <a:t>NNP':'</a:t>
            </a:r>
            <a:r>
              <a:rPr lang="en-US" sz="2000" b="1" dirty="0" err="1" smtClean="0"/>
              <a:t>receiver</a:t>
            </a:r>
            <a:r>
              <a:rPr lang="en-US" sz="2000" dirty="0" smtClean="0"/>
              <a:t>'),177).</a:t>
            </a:r>
          </a:p>
          <a:p>
            <a:pPr>
              <a:buNone/>
            </a:pPr>
            <a:r>
              <a:rPr lang="en-US" sz="2000" dirty="0" err="1" smtClean="0"/>
              <a:t>nvnpn</a:t>
            </a:r>
            <a:r>
              <a:rPr lang="en-US" sz="2000" dirty="0" smtClean="0"/>
              <a:t>:('</a:t>
            </a:r>
            <a:r>
              <a:rPr lang="en-US" sz="2000" dirty="0" err="1" smtClean="0"/>
              <a:t>NNP':'</a:t>
            </a:r>
            <a:r>
              <a:rPr lang="en-US" sz="2000" b="1" dirty="0" err="1" smtClean="0"/>
              <a:t>quarterback</a:t>
            </a:r>
            <a:r>
              <a:rPr lang="en-US" sz="2000" dirty="0" smtClean="0"/>
              <a:t>'):'</a:t>
            </a:r>
            <a:r>
              <a:rPr lang="en-US" sz="2000" b="1" dirty="0" err="1" smtClean="0"/>
              <a:t>throw</a:t>
            </a:r>
            <a:r>
              <a:rPr lang="en-US" sz="2000" dirty="0" err="1" smtClean="0"/>
              <a:t>':'</a:t>
            </a:r>
            <a:r>
              <a:rPr lang="en-US" sz="2000" b="1" dirty="0" err="1" smtClean="0"/>
              <a:t>pass</a:t>
            </a:r>
            <a:r>
              <a:rPr lang="en-US" sz="2000" dirty="0" err="1" smtClean="0"/>
              <a:t>':'</a:t>
            </a:r>
            <a:r>
              <a:rPr lang="en-US" sz="2000" b="1" dirty="0" err="1" smtClean="0"/>
              <a:t>to</a:t>
            </a:r>
            <a:r>
              <a:rPr lang="en-US" sz="2000" dirty="0" smtClean="0"/>
              <a:t>':('</a:t>
            </a:r>
            <a:r>
              <a:rPr lang="en-US" sz="2000" dirty="0" err="1" smtClean="0"/>
              <a:t>NNP':'</a:t>
            </a:r>
            <a:r>
              <a:rPr lang="en-US" sz="2000" b="1" dirty="0" err="1" smtClean="0"/>
              <a:t>receiver</a:t>
            </a:r>
            <a:r>
              <a:rPr lang="en-US" sz="2000" dirty="0" smtClean="0"/>
              <a:t>'),143).</a:t>
            </a:r>
          </a:p>
          <a:p>
            <a:pPr>
              <a:buNone/>
            </a:pPr>
            <a:r>
              <a:rPr lang="en-US" sz="2000" dirty="0" err="1" smtClean="0"/>
              <a:t>nvnpn</a:t>
            </a:r>
            <a:r>
              <a:rPr lang="en-US" sz="2000" dirty="0" smtClean="0"/>
              <a:t>:('</a:t>
            </a:r>
            <a:r>
              <a:rPr lang="en-US" sz="2000" dirty="0" err="1" smtClean="0"/>
              <a:t>NNP':'</a:t>
            </a:r>
            <a:r>
              <a:rPr lang="en-US" sz="2000" b="1" dirty="0" err="1" smtClean="0"/>
              <a:t>quarterback</a:t>
            </a:r>
            <a:r>
              <a:rPr lang="en-US" sz="2000" dirty="0" smtClean="0"/>
              <a:t>'):'</a:t>
            </a:r>
            <a:r>
              <a:rPr lang="en-US" sz="2000" b="1" dirty="0" err="1" smtClean="0"/>
              <a:t>complete</a:t>
            </a:r>
            <a:r>
              <a:rPr lang="en-US" sz="2000" dirty="0" err="1" smtClean="0"/>
              <a:t>':'</a:t>
            </a:r>
            <a:r>
              <a:rPr lang="en-US" sz="2000" b="1" dirty="0" err="1" smtClean="0"/>
              <a:t>pass</a:t>
            </a:r>
            <a:r>
              <a:rPr lang="en-US" sz="2000" dirty="0" err="1" smtClean="0"/>
              <a:t>':'</a:t>
            </a:r>
            <a:r>
              <a:rPr lang="en-US" sz="2000" b="1" dirty="0" err="1" smtClean="0"/>
              <a:t>to</a:t>
            </a:r>
            <a:r>
              <a:rPr lang="en-US" sz="2000" dirty="0" smtClean="0"/>
              <a:t>':('</a:t>
            </a:r>
            <a:r>
              <a:rPr lang="en-US" sz="2000" dirty="0" err="1" smtClean="0"/>
              <a:t>NNP':'</a:t>
            </a:r>
            <a:r>
              <a:rPr lang="en-US" sz="2000" b="1" dirty="0" err="1" smtClean="0"/>
              <a:t>receiver</a:t>
            </a:r>
            <a:r>
              <a:rPr lang="en-US" sz="2000" dirty="0" smtClean="0"/>
              <a:t>'),79).</a:t>
            </a:r>
          </a:p>
          <a:p>
            <a:pPr>
              <a:buNone/>
            </a:pPr>
            <a:r>
              <a:rPr lang="en-US" sz="2000" dirty="0" err="1" smtClean="0"/>
              <a:t>nvn</a:t>
            </a:r>
            <a:r>
              <a:rPr lang="en-US" sz="2000" dirty="0" smtClean="0"/>
              <a:t>:('</a:t>
            </a:r>
            <a:r>
              <a:rPr lang="en-US" sz="2000" dirty="0" err="1" smtClean="0"/>
              <a:t>NNP':'</a:t>
            </a:r>
            <a:r>
              <a:rPr lang="en-US" sz="2000" b="1" dirty="0" err="1" smtClean="0"/>
              <a:t>quarterback</a:t>
            </a:r>
            <a:r>
              <a:rPr lang="en-US" sz="2000" dirty="0" smtClean="0"/>
              <a:t>'):'</a:t>
            </a:r>
            <a:r>
              <a:rPr lang="en-US" sz="2000" b="1" dirty="0" smtClean="0"/>
              <a:t>find</a:t>
            </a:r>
            <a:r>
              <a:rPr lang="en-US" sz="2000" dirty="0" smtClean="0"/>
              <a:t>':('</a:t>
            </a:r>
            <a:r>
              <a:rPr lang="en-US" sz="2000" dirty="0" err="1" smtClean="0"/>
              <a:t>NNP':'</a:t>
            </a:r>
            <a:r>
              <a:rPr lang="en-US" sz="2000" b="1" dirty="0" err="1" smtClean="0"/>
              <a:t>receiver</a:t>
            </a:r>
            <a:r>
              <a:rPr lang="en-US" sz="2000" dirty="0" smtClean="0"/>
              <a:t>'),69).</a:t>
            </a:r>
          </a:p>
          <a:p>
            <a:pPr>
              <a:buNone/>
            </a:pPr>
            <a:r>
              <a:rPr lang="en-US" sz="2000" dirty="0" err="1" smtClean="0"/>
              <a:t>nvnpn</a:t>
            </a:r>
            <a:r>
              <a:rPr lang="en-US" sz="2000" dirty="0" smtClean="0"/>
              <a:t>:('</a:t>
            </a:r>
            <a:r>
              <a:rPr lang="en-US" sz="2000" dirty="0" err="1" smtClean="0"/>
              <a:t>NNP':'</a:t>
            </a:r>
            <a:r>
              <a:rPr lang="en-US" sz="2000" b="1" dirty="0" err="1" smtClean="0"/>
              <a:t>receiver</a:t>
            </a:r>
            <a:r>
              <a:rPr lang="en-US" sz="2000" dirty="0" smtClean="0"/>
              <a:t>'):'</a:t>
            </a:r>
            <a:r>
              <a:rPr lang="en-US" sz="2000" b="1" dirty="0" err="1" smtClean="0"/>
              <a:t>catch</a:t>
            </a:r>
            <a:r>
              <a:rPr lang="en-US" sz="2000" dirty="0" err="1" smtClean="0"/>
              <a:t>':'</a:t>
            </a:r>
            <a:r>
              <a:rPr lang="en-US" sz="2000" b="1" dirty="0" err="1" smtClean="0"/>
              <a:t>pass</a:t>
            </a:r>
            <a:r>
              <a:rPr lang="en-US" sz="2000" dirty="0" err="1" smtClean="0"/>
              <a:t>':'</a:t>
            </a:r>
            <a:r>
              <a:rPr lang="en-US" sz="2000" b="1" dirty="0" err="1" smtClean="0"/>
              <a:t>from</a:t>
            </a:r>
            <a:r>
              <a:rPr lang="en-US" sz="2000" dirty="0" smtClean="0"/>
              <a:t>':('</a:t>
            </a:r>
            <a:r>
              <a:rPr lang="en-US" sz="2000" dirty="0" err="1" smtClean="0"/>
              <a:t>NNP':'</a:t>
            </a:r>
            <a:r>
              <a:rPr lang="en-US" sz="2000" b="1" dirty="0" err="1" smtClean="0"/>
              <a:t>quarterback</a:t>
            </a:r>
            <a:r>
              <a:rPr lang="en-US" sz="2000" dirty="0" smtClean="0"/>
              <a:t>'),43</a:t>
            </a:r>
            <a:r>
              <a:rPr lang="en-US" sz="2000" dirty="0" smtClean="0"/>
              <a:t>).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010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General Goal</a:t>
            </a:r>
          </a:p>
          <a:p>
            <a:r>
              <a:rPr lang="en-US" dirty="0" smtClean="0"/>
              <a:t>Automatic recovering  of such omitted information</a:t>
            </a:r>
          </a:p>
          <a:p>
            <a:endParaRPr lang="en-US" dirty="0" smtClean="0"/>
          </a:p>
          <a:p>
            <a:pPr marL="800100" lvl="3" indent="-342900">
              <a:buNone/>
            </a:pPr>
            <a:r>
              <a:rPr lang="en-US" sz="2600" b="1" i="1" dirty="0" smtClean="0"/>
              <a:t>Enrichment</a:t>
            </a:r>
            <a:r>
              <a:rPr lang="en-US" sz="2600" i="1" dirty="0" smtClean="0"/>
              <a:t> is the process of adding explicitly to a text’s representation the information that is either implicit or missing in the text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enrichment cycle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1524000" y="1896036"/>
            <a:ext cx="7010400" cy="2133599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/>
              <a:t>Cycle: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Read text from collection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Ruminate in BKB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Enrich text representation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Repeat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741344" y="3124200"/>
            <a:ext cx="7402656" cy="3032311"/>
            <a:chOff x="1577686" y="1754841"/>
            <a:chExt cx="7402656" cy="3032311"/>
          </a:xfrm>
        </p:grpSpPr>
        <p:sp>
          <p:nvSpPr>
            <p:cNvPr id="17" name="Circular Arrow 16"/>
            <p:cNvSpPr/>
            <p:nvPr/>
          </p:nvSpPr>
          <p:spPr bwMode="auto">
            <a:xfrm flipH="1">
              <a:off x="5234420" y="1846729"/>
              <a:ext cx="3389168" cy="2323052"/>
            </a:xfrm>
            <a:prstGeom prst="circularArrow">
              <a:avLst>
                <a:gd name="adj1" fmla="val 19785"/>
                <a:gd name="adj2" fmla="val 1142319"/>
                <a:gd name="adj3" fmla="val 20321279"/>
                <a:gd name="adj4" fmla="val 6155115"/>
                <a:gd name="adj5" fmla="val 16414"/>
              </a:avLst>
            </a:prstGeom>
            <a:gradFill flip="none" rotWithShape="1">
              <a:gsLst>
                <a:gs pos="0">
                  <a:schemeClr val="accent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</a:endParaRPr>
            </a:p>
          </p:txBody>
        </p:sp>
        <p:sp>
          <p:nvSpPr>
            <p:cNvPr id="16" name="Circular Arrow 15"/>
            <p:cNvSpPr/>
            <p:nvPr/>
          </p:nvSpPr>
          <p:spPr bwMode="auto">
            <a:xfrm flipH="1">
              <a:off x="5501986" y="1846729"/>
              <a:ext cx="3210791" cy="2323052"/>
            </a:xfrm>
            <a:prstGeom prst="circularArrow">
              <a:avLst>
                <a:gd name="adj1" fmla="val 19785"/>
                <a:gd name="adj2" fmla="val 1142319"/>
                <a:gd name="adj3" fmla="val 20321279"/>
                <a:gd name="adj4" fmla="val 6004799"/>
                <a:gd name="adj5" fmla="val 16414"/>
              </a:avLst>
            </a:prstGeom>
            <a:gradFill flip="none" rotWithShape="1">
              <a:gsLst>
                <a:gs pos="0">
                  <a:schemeClr val="accent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</a:endParaRPr>
            </a:p>
          </p:txBody>
        </p:sp>
        <p:sp>
          <p:nvSpPr>
            <p:cNvPr id="5" name="Flowchart: Multidocument 4"/>
            <p:cNvSpPr/>
            <p:nvPr/>
          </p:nvSpPr>
          <p:spPr bwMode="auto">
            <a:xfrm>
              <a:off x="1577686" y="3316941"/>
              <a:ext cx="1516207" cy="1378324"/>
            </a:xfrm>
            <a:prstGeom prst="flowChartMultidocumen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</a:rPr>
                <a:t>Domain</a:t>
              </a:r>
              <a:endParaRPr lang="en-US" dirty="0" smtClean="0"/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</a:rPr>
                <a:t>Docs.</a:t>
              </a:r>
            </a:p>
          </p:txBody>
        </p:sp>
        <p:sp>
          <p:nvSpPr>
            <p:cNvPr id="6" name="Right Arrow 5"/>
            <p:cNvSpPr/>
            <p:nvPr/>
          </p:nvSpPr>
          <p:spPr bwMode="auto">
            <a:xfrm>
              <a:off x="3183081" y="3225053"/>
              <a:ext cx="2051339" cy="735106"/>
            </a:xfrm>
            <a:prstGeom prst="rightArrow">
              <a:avLst>
                <a:gd name="adj1" fmla="val 68750"/>
                <a:gd name="adj2" fmla="val 49554"/>
              </a:avLst>
            </a:prstGeom>
            <a:gradFill flip="none" rotWithShape="1">
              <a:gsLst>
                <a:gs pos="0">
                  <a:schemeClr val="accent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r>
                <a:rPr lang="en-US" dirty="0" smtClean="0">
                  <a:solidFill>
                    <a:schemeClr val="bg1"/>
                  </a:solidFill>
                </a:rPr>
                <a:t>Reading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</a:endParaRPr>
            </a:p>
          </p:txBody>
        </p:sp>
        <p:sp>
          <p:nvSpPr>
            <p:cNvPr id="7" name="Flowchart: Magnetic Disk 6"/>
            <p:cNvSpPr/>
            <p:nvPr/>
          </p:nvSpPr>
          <p:spPr bwMode="auto">
            <a:xfrm>
              <a:off x="5323608" y="3041276"/>
              <a:ext cx="1694584" cy="1745876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ndara" pitchFamily="34" charset="0"/>
                </a:rPr>
                <a:t>Background Knowledge Base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</a:endParaRPr>
            </a:p>
          </p:txBody>
        </p:sp>
        <p:sp>
          <p:nvSpPr>
            <p:cNvPr id="8" name="Circular Arrow 7"/>
            <p:cNvSpPr/>
            <p:nvPr/>
          </p:nvSpPr>
          <p:spPr bwMode="auto">
            <a:xfrm flipH="1">
              <a:off x="5769551" y="1754841"/>
              <a:ext cx="3210791" cy="2389094"/>
            </a:xfrm>
            <a:prstGeom prst="circularArrow">
              <a:avLst>
                <a:gd name="adj1" fmla="val 17064"/>
                <a:gd name="adj2" fmla="val 1241582"/>
                <a:gd name="adj3" fmla="val 20316929"/>
                <a:gd name="adj4" fmla="val 5374621"/>
                <a:gd name="adj5" fmla="val 19207"/>
              </a:avLst>
            </a:prstGeom>
            <a:gradFill flip="none" rotWithShape="1">
              <a:gsLst>
                <a:gs pos="0">
                  <a:schemeClr val="accent1">
                    <a:lumMod val="75000"/>
                    <a:lumOff val="2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lumOff val="2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</a:rPr>
                <a:t>Rumination</a:t>
              </a:r>
            </a:p>
          </p:txBody>
        </p:sp>
        <p:sp>
          <p:nvSpPr>
            <p:cNvPr id="10" name="Right Arrow 9"/>
            <p:cNvSpPr/>
            <p:nvPr/>
          </p:nvSpPr>
          <p:spPr bwMode="auto">
            <a:xfrm flipH="1">
              <a:off x="3183081" y="3868270"/>
              <a:ext cx="2051339" cy="735106"/>
            </a:xfrm>
            <a:prstGeom prst="rightArrow">
              <a:avLst>
                <a:gd name="adj1" fmla="val 68750"/>
                <a:gd name="adj2" fmla="val 49554"/>
              </a:avLst>
            </a:prstGeom>
            <a:solidFill>
              <a:schemeClr val="accent1">
                <a:lumMod val="75000"/>
                <a:lumOff val="2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buNone/>
              </a:pPr>
              <a:r>
                <a:rPr lang="en-US" dirty="0" smtClean="0">
                  <a:solidFill>
                    <a:schemeClr val="bg1"/>
                  </a:solidFill>
                </a:rPr>
                <a:t>Enrichment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ndar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620000" cy="4495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Specific goals of this work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Explore the idea of using “</a:t>
            </a:r>
            <a:r>
              <a:rPr lang="en-US" b="1" dirty="0" smtClean="0"/>
              <a:t>Proposition Stores</a:t>
            </a:r>
            <a:r>
              <a:rPr lang="en-US" dirty="0" smtClean="0"/>
              <a:t>” as Background Knowledge for enrichment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Explore procedures </a:t>
            </a:r>
            <a:r>
              <a:rPr lang="en-US" dirty="0" smtClean="0"/>
              <a:t>for </a:t>
            </a:r>
            <a:r>
              <a:rPr lang="en-US" dirty="0" smtClean="0"/>
              <a:t>enrichment</a:t>
            </a:r>
            <a:endParaRPr lang="en-US" sz="2800" i="1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Determine the kinds of knowledge that Proposition Stores must include to enable enrichment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BKB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Enrichment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Features of BKBs for Enrichment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914400" y="2438400"/>
            <a:ext cx="609600" cy="762000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in our BKB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7620000" cy="4114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Entities</a:t>
            </a:r>
          </a:p>
          <a:p>
            <a:pPr lvl="2"/>
            <a:r>
              <a:rPr lang="en-US" b="1" dirty="0" smtClean="0"/>
              <a:t>Classes:</a:t>
            </a:r>
            <a:r>
              <a:rPr lang="en-US" dirty="0" smtClean="0"/>
              <a:t> </a:t>
            </a:r>
            <a:r>
              <a:rPr lang="en-US" dirty="0" smtClean="0"/>
              <a:t>not limited to a predefined set</a:t>
            </a:r>
            <a:endParaRPr lang="en-US" dirty="0" smtClean="0"/>
          </a:p>
          <a:p>
            <a:pPr lvl="2"/>
            <a:r>
              <a:rPr lang="en-US" b="1" dirty="0" smtClean="0"/>
              <a:t>Instances:</a:t>
            </a:r>
            <a:r>
              <a:rPr lang="en-US" dirty="0" smtClean="0"/>
              <a:t> proper nouns </a:t>
            </a:r>
            <a:r>
              <a:rPr lang="en-US" dirty="0" smtClean="0"/>
              <a:t>(in this first approach)</a:t>
            </a:r>
          </a:p>
          <a:p>
            <a:pPr lvl="2"/>
            <a:r>
              <a:rPr lang="en-US" dirty="0" err="1" smtClean="0"/>
              <a:t>Class:</a:t>
            </a:r>
            <a:r>
              <a:rPr lang="en-US" b="1" dirty="0" err="1" smtClean="0"/>
              <a:t>has-instance</a:t>
            </a:r>
            <a:r>
              <a:rPr lang="en-US" dirty="0" err="1" smtClean="0"/>
              <a:t>:Instance</a:t>
            </a:r>
            <a:r>
              <a:rPr lang="en-US" dirty="0" smtClean="0"/>
              <a:t> relations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Propositions</a:t>
            </a:r>
            <a:r>
              <a:rPr lang="en-US" dirty="0" smtClean="0"/>
              <a:t>: Predefined syntactic structures</a:t>
            </a:r>
          </a:p>
          <a:p>
            <a:pPr lvl="2"/>
            <a:r>
              <a:rPr lang="en-US" dirty="0" smtClean="0"/>
              <a:t>NV, NVPN</a:t>
            </a:r>
          </a:p>
          <a:p>
            <a:pPr lvl="2"/>
            <a:r>
              <a:rPr lang="en-US" dirty="0" smtClean="0"/>
              <a:t>NVN, NVNPN</a:t>
            </a:r>
          </a:p>
          <a:p>
            <a:pPr lvl="2"/>
            <a:r>
              <a:rPr lang="en-US" dirty="0" smtClean="0"/>
              <a:t>NPN, AN</a:t>
            </a:r>
          </a:p>
          <a:p>
            <a:pPr lvl="2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Extraction of propositions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Patterns over dependency trees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spcAft>
                <a:spcPts val="1800"/>
              </a:spcAft>
              <a:buNone/>
            </a:pPr>
            <a:r>
              <a:rPr lang="en-US" sz="2000" b="1" dirty="0" smtClean="0"/>
              <a:t>prop( Type, Form : </a:t>
            </a:r>
            <a:r>
              <a:rPr lang="en-US" sz="2000" b="1" dirty="0" err="1" smtClean="0"/>
              <a:t>DependencyConstrains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NodeConstrains</a:t>
            </a:r>
            <a:r>
              <a:rPr lang="en-US" sz="2000" b="1" dirty="0" smtClean="0"/>
              <a:t> ).</a:t>
            </a:r>
            <a:endParaRPr lang="en-US" sz="2000" dirty="0" smtClean="0"/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Examples:</a:t>
            </a:r>
          </a:p>
          <a:p>
            <a:pPr lvl="1">
              <a:buNone/>
            </a:pPr>
            <a:r>
              <a:rPr lang="en-US" sz="1800" dirty="0" smtClean="0"/>
              <a:t>prop(</a:t>
            </a:r>
            <a:r>
              <a:rPr lang="en-US" sz="1800" dirty="0" err="1" smtClean="0"/>
              <a:t>nv</a:t>
            </a:r>
            <a:r>
              <a:rPr lang="en-US" sz="1800" dirty="0" smtClean="0"/>
              <a:t>, [N,V] : </a:t>
            </a:r>
            <a:r>
              <a:rPr lang="en-US" sz="1800" b="1" dirty="0" smtClean="0"/>
              <a:t>[V:N:nsubj, not(V:_:'dobj')] </a:t>
            </a:r>
            <a:r>
              <a:rPr lang="en-US" sz="1800" dirty="0" smtClean="0"/>
              <a:t>: [verb(V)]).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prop(</a:t>
            </a:r>
            <a:r>
              <a:rPr lang="en-US" sz="1800" dirty="0" err="1" smtClean="0"/>
              <a:t>nvnpn</a:t>
            </a:r>
            <a:r>
              <a:rPr lang="en-US" sz="1800" dirty="0" smtClean="0"/>
              <a:t>, [N1,V,N2,P,N3]:</a:t>
            </a:r>
            <a:r>
              <a:rPr lang="en-US" sz="1800" b="1" dirty="0" smtClean="0"/>
              <a:t>[V:N2:'dobj', V:N3:Prep, </a:t>
            </a:r>
            <a:r>
              <a:rPr lang="en-US" sz="1800" b="1" dirty="0" err="1" smtClean="0"/>
              <a:t>subj</a:t>
            </a:r>
            <a:r>
              <a:rPr lang="en-US" sz="1800" b="1" dirty="0" smtClean="0"/>
              <a:t>(V,N1)]</a:t>
            </a:r>
            <a:r>
              <a:rPr lang="en-US" sz="1800" dirty="0" smtClean="0"/>
              <a:t>:[prep(</a:t>
            </a:r>
            <a:r>
              <a:rPr lang="en-US" sz="1800" dirty="0" err="1" smtClean="0"/>
              <a:t>Prep,P</a:t>
            </a:r>
            <a:r>
              <a:rPr lang="en-US" sz="1800" dirty="0" smtClean="0"/>
              <a:t>)]).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prop(</a:t>
            </a:r>
            <a:r>
              <a:rPr lang="en-US" sz="1800" dirty="0" err="1" smtClean="0"/>
              <a:t>has_value</a:t>
            </a:r>
            <a:r>
              <a:rPr lang="en-US" sz="1800" dirty="0" smtClean="0"/>
              <a:t>, [</a:t>
            </a:r>
            <a:r>
              <a:rPr lang="en-US" sz="1800" dirty="0" err="1" smtClean="0"/>
              <a:t>N,Val</a:t>
            </a:r>
            <a:r>
              <a:rPr lang="en-US" sz="1800" dirty="0" smtClean="0"/>
              <a:t>]:[N:Val:_]:</a:t>
            </a:r>
            <a:r>
              <a:rPr lang="en-US" sz="1800" b="1" dirty="0" smtClean="0"/>
              <a:t>[</a:t>
            </a:r>
            <a:r>
              <a:rPr lang="en-US" sz="1800" b="1" dirty="0" err="1" smtClean="0"/>
              <a:t>nn</a:t>
            </a:r>
            <a:r>
              <a:rPr lang="en-US" sz="1800" b="1" dirty="0" smtClean="0"/>
              <a:t>(N), </a:t>
            </a:r>
            <a:r>
              <a:rPr lang="en-US" sz="1800" b="1" dirty="0" err="1" smtClean="0"/>
              <a:t>cd</a:t>
            </a:r>
            <a:r>
              <a:rPr lang="en-US" sz="1800" b="1" dirty="0" smtClean="0"/>
              <a:t>(Val), not(lemma(</a:t>
            </a:r>
            <a:r>
              <a:rPr lang="en-US" sz="1800" b="1" dirty="0" err="1" smtClean="0"/>
              <a:t>Val,'one</a:t>
            </a:r>
            <a:r>
              <a:rPr lang="en-US" sz="1800" b="1" dirty="0" smtClean="0"/>
              <a:t>'))]</a:t>
            </a:r>
            <a:r>
              <a:rPr lang="en-US" sz="1800" dirty="0" smtClean="0"/>
              <a:t>).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selmo">
  <a:themeElements>
    <a:clrScheme name="Anuk 11">
      <a:dk1>
        <a:srgbClr val="000000"/>
      </a:dk1>
      <a:lt1>
        <a:srgbClr val="FFFFFF"/>
      </a:lt1>
      <a:dk2>
        <a:srgbClr val="FFFFFF"/>
      </a:dk2>
      <a:lt2>
        <a:srgbClr val="314751"/>
      </a:lt2>
      <a:accent1>
        <a:srgbClr val="173849"/>
      </a:accent1>
      <a:accent2>
        <a:srgbClr val="CC6600"/>
      </a:accent2>
      <a:accent3>
        <a:srgbClr val="FFFFFF"/>
      </a:accent3>
      <a:accent4>
        <a:srgbClr val="000000"/>
      </a:accent4>
      <a:accent5>
        <a:srgbClr val="ABAEB1"/>
      </a:accent5>
      <a:accent6>
        <a:srgbClr val="B95C00"/>
      </a:accent6>
      <a:hlink>
        <a:srgbClr val="006666"/>
      </a:hlink>
      <a:folHlink>
        <a:srgbClr val="5F5F5F"/>
      </a:folHlink>
    </a:clrScheme>
    <a:fontScheme name="Anuk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lnDef>
  </a:objectDefaults>
  <a:extraClrSchemeLst>
    <a:extraClrScheme>
      <a:clrScheme name="Anuk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1">
        <a:dk1>
          <a:srgbClr val="000000"/>
        </a:dk1>
        <a:lt1>
          <a:srgbClr val="FFFFFF"/>
        </a:lt1>
        <a:dk2>
          <a:srgbClr val="FFFFFF"/>
        </a:dk2>
        <a:lt2>
          <a:srgbClr val="314751"/>
        </a:lt2>
        <a:accent1>
          <a:srgbClr val="173849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ABAEB1"/>
        </a:accent5>
        <a:accent6>
          <a:srgbClr val="B95C00"/>
        </a:accent6>
        <a:hlink>
          <a:srgbClr val="00666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1557</Words>
  <Application>Microsoft Office PowerPoint</Application>
  <PresentationFormat>On-screen Show (4:3)</PresentationFormat>
  <Paragraphs>356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Anselmo</vt:lpstr>
      <vt:lpstr>Semantic Enrichment of Text with Background Knowledge</vt:lpstr>
      <vt:lpstr>Text omits information</vt:lpstr>
      <vt:lpstr>Make explicit implicit information</vt:lpstr>
      <vt:lpstr>Goals</vt:lpstr>
      <vt:lpstr>The enrichment cycle</vt:lpstr>
      <vt:lpstr>Goals</vt:lpstr>
      <vt:lpstr>Outline</vt:lpstr>
      <vt:lpstr>Elements in our BKB</vt:lpstr>
      <vt:lpstr>Extraction of propositions</vt:lpstr>
      <vt:lpstr>Background Knowledge Base (NFL, US football)</vt:lpstr>
      <vt:lpstr>Outline</vt:lpstr>
      <vt:lpstr>Enrichment example (1)</vt:lpstr>
      <vt:lpstr>Enrichment example (2)</vt:lpstr>
      <vt:lpstr>Enrichment example (3)</vt:lpstr>
      <vt:lpstr>Enrichment example (4)</vt:lpstr>
      <vt:lpstr>Enrichment</vt:lpstr>
      <vt:lpstr>Enrichment example (5)</vt:lpstr>
      <vt:lpstr>Outline</vt:lpstr>
      <vt:lpstr>What BKBs need for enrichment? (1)</vt:lpstr>
      <vt:lpstr>What BKBs need for enrichment? (1)</vt:lpstr>
      <vt:lpstr>What BKBs need for enrichment? (2)</vt:lpstr>
      <vt:lpstr>Digest enough knowledge</vt:lpstr>
      <vt:lpstr>Slide 23</vt:lpstr>
      <vt:lpstr>Digest Knowledge in the domain (ambiguity problem)</vt:lpstr>
      <vt:lpstr>Domain issue</vt:lpstr>
      <vt:lpstr>Domain issue</vt:lpstr>
      <vt:lpstr>Outline</vt:lpstr>
      <vt:lpstr>Conclusions</vt:lpstr>
      <vt:lpstr>Current work</vt:lpstr>
      <vt:lpstr>Future work</vt:lpstr>
      <vt:lpstr>Thanks!</vt:lpstr>
      <vt:lpstr>Slide 32</vt:lpstr>
    </vt:vector>
  </TitlesOfParts>
  <Company>USC/ISI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Enrichment of text with Background Knowledge</dc:title>
  <dc:creator>Anselmo Penas</dc:creator>
  <cp:lastModifiedBy>Anselmo</cp:lastModifiedBy>
  <cp:revision>85</cp:revision>
  <dcterms:created xsi:type="dcterms:W3CDTF">2010-04-15T02:46:33Z</dcterms:created>
  <dcterms:modified xsi:type="dcterms:W3CDTF">2010-06-06T06:52:39Z</dcterms:modified>
</cp:coreProperties>
</file>